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88" r:id="rId2"/>
    <p:sldId id="302" r:id="rId3"/>
    <p:sldId id="303" r:id="rId4"/>
    <p:sldId id="304" r:id="rId5"/>
    <p:sldId id="309" r:id="rId6"/>
    <p:sldId id="305" r:id="rId7"/>
    <p:sldId id="307" r:id="rId8"/>
    <p:sldId id="306" r:id="rId9"/>
    <p:sldId id="308" r:id="rId10"/>
    <p:sldId id="310" r:id="rId11"/>
  </p:sldIdLst>
  <p:sldSz cx="9144000" cy="5143500" type="screen16x9"/>
  <p:notesSz cx="6858000" cy="9144000"/>
  <p:embeddedFontLst>
    <p:embeddedFont>
      <p:font typeface="Geo Sans Light NWEA" panose="020B0604020202020204"/>
      <p:regular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EF"/>
    <a:srgbClr val="F0F0F0"/>
    <a:srgbClr val="F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93634" autoAdjust="0"/>
  </p:normalViewPr>
  <p:slideViewPr>
    <p:cSldViewPr snapToGrid="0">
      <p:cViewPr varScale="1">
        <p:scale>
          <a:sx n="102" d="100"/>
          <a:sy n="102" d="100"/>
        </p:scale>
        <p:origin x="1085" y="6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5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751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326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799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072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478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406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6631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9125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0.png"/><Relationship Id="rId10"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15.jpe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www.yout-ube.com./watch?v=iYYRH4apXDo" TargetMode="External"/><Relationship Id="rId4" Type="http://schemas.microsoft.com/office/2007/relationships/hdphoto" Target="../media/hdphoto1.wdp"/><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53"/>
        <p:cNvGrpSpPr/>
        <p:nvPr/>
      </p:nvGrpSpPr>
      <p:grpSpPr>
        <a:xfrm>
          <a:off x="0" y="0"/>
          <a:ext cx="0" cy="0"/>
          <a:chOff x="0" y="0"/>
          <a:chExt cx="0" cy="0"/>
        </a:xfrm>
      </p:grpSpPr>
      <p:pic>
        <p:nvPicPr>
          <p:cNvPr id="24" name="Picture 23">
            <a:extLst>
              <a:ext uri="{FF2B5EF4-FFF2-40B4-BE49-F238E27FC236}">
                <a16:creationId xmlns:a16="http://schemas.microsoft.com/office/drawing/2014/main" id="{285E0AC6-C7C8-A456-EFF6-A8096C1F47B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6343" y="370673"/>
            <a:ext cx="8471313" cy="4354028"/>
          </a:xfrm>
          <a:prstGeom prst="rect">
            <a:avLst/>
          </a:prstGeom>
          <a:solidFill>
            <a:srgbClr val="FFFBEF">
              <a:alpha val="96863"/>
            </a:srgbClr>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Google Shape;54;p13">
            <a:extLst>
              <a:ext uri="{FF2B5EF4-FFF2-40B4-BE49-F238E27FC236}">
                <a16:creationId xmlns:a16="http://schemas.microsoft.com/office/drawing/2014/main" id="{FFA5B654-BB9E-4A8C-9A6A-FDEC7C551B2B}"/>
              </a:ext>
            </a:extLst>
          </p:cNvPr>
          <p:cNvSpPr txBox="1">
            <a:spLocks/>
          </p:cNvSpPr>
          <p:nvPr/>
        </p:nvSpPr>
        <p:spPr>
          <a:xfrm>
            <a:off x="496301" y="1960872"/>
            <a:ext cx="8479527" cy="8607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3600" dirty="0">
                <a:solidFill>
                  <a:schemeClr val="tx1"/>
                </a:solidFill>
                <a:latin typeface="Geo Sans Light NWEA" panose="02000603020000020003" pitchFamily="2" charset="0"/>
              </a:rPr>
              <a:t>September’s musician is…</a:t>
            </a:r>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p:txBody>
      </p:sp>
      <p:pic>
        <p:nvPicPr>
          <p:cNvPr id="20" name="Picture 19" descr="Blue text on a black background&#10;&#10;Description automatically generated">
            <a:extLst>
              <a:ext uri="{FF2B5EF4-FFF2-40B4-BE49-F238E27FC236}">
                <a16:creationId xmlns:a16="http://schemas.microsoft.com/office/drawing/2014/main" id="{D218EDF3-A6FE-37A6-F7F1-BB535A67FAB6}"/>
              </a:ext>
            </a:extLst>
          </p:cNvPr>
          <p:cNvPicPr>
            <a:picLocks noChangeAspect="1"/>
          </p:cNvPicPr>
          <p:nvPr/>
        </p:nvPicPr>
        <p:blipFill>
          <a:blip r:embed="rId6"/>
          <a:stretch>
            <a:fillRect/>
          </a:stretch>
        </p:blipFill>
        <p:spPr>
          <a:xfrm>
            <a:off x="3857314" y="693809"/>
            <a:ext cx="3104153" cy="1444438"/>
          </a:xfrm>
          <a:prstGeom prst="rect">
            <a:avLst/>
          </a:prstGeom>
        </p:spPr>
      </p:pic>
      <p:pic>
        <p:nvPicPr>
          <p:cNvPr id="22" name="Picture 21" descr="A logo of a planet earth with headphones&#10;&#10;Description automatically generated">
            <a:extLst>
              <a:ext uri="{FF2B5EF4-FFF2-40B4-BE49-F238E27FC236}">
                <a16:creationId xmlns:a16="http://schemas.microsoft.com/office/drawing/2014/main" id="{261A703A-ECB1-3613-8BFE-8378D685029D}"/>
              </a:ext>
            </a:extLst>
          </p:cNvPr>
          <p:cNvPicPr>
            <a:picLocks noChangeAspect="1"/>
          </p:cNvPicPr>
          <p:nvPr/>
        </p:nvPicPr>
        <p:blipFill>
          <a:blip r:embed="rId7"/>
          <a:stretch>
            <a:fillRect/>
          </a:stretch>
        </p:blipFill>
        <p:spPr>
          <a:xfrm>
            <a:off x="2390073" y="570224"/>
            <a:ext cx="1611620" cy="1611620"/>
          </a:xfrm>
          <a:prstGeom prst="rect">
            <a:avLst/>
          </a:prstGeom>
        </p:spPr>
      </p:pic>
      <p:pic>
        <p:nvPicPr>
          <p:cNvPr id="23" name="Picture 22" descr="A picture containing drawing, human face, painting, art&#10;&#10;Description automatically generated">
            <a:extLst>
              <a:ext uri="{FF2B5EF4-FFF2-40B4-BE49-F238E27FC236}">
                <a16:creationId xmlns:a16="http://schemas.microsoft.com/office/drawing/2014/main" id="{0E13C755-A425-2E73-8DA8-EB3CF413D843}"/>
              </a:ext>
            </a:extLst>
          </p:cNvPr>
          <p:cNvPicPr>
            <a:picLocks noChangeAspect="1"/>
          </p:cNvPicPr>
          <p:nvPr/>
        </p:nvPicPr>
        <p:blipFill>
          <a:blip r:embed="rId8"/>
          <a:stretch>
            <a:fillRect/>
          </a:stretch>
        </p:blipFill>
        <p:spPr>
          <a:xfrm>
            <a:off x="7329487" y="2571750"/>
            <a:ext cx="1300828" cy="1965060"/>
          </a:xfrm>
          <a:prstGeom prst="rect">
            <a:avLst/>
          </a:prstGeom>
        </p:spPr>
      </p:pic>
      <p:pic>
        <p:nvPicPr>
          <p:cNvPr id="27" name="Picture 6" descr="Free Vinyl Platinum vector and picture">
            <a:extLst>
              <a:ext uri="{FF2B5EF4-FFF2-40B4-BE49-F238E27FC236}">
                <a16:creationId xmlns:a16="http://schemas.microsoft.com/office/drawing/2014/main" id="{C9D6F85B-32F7-6923-9E6B-6535A635E75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66233" y="2920089"/>
            <a:ext cx="1982979" cy="16167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and white record&#10;&#10;Description automatically generated with low confidence">
            <a:extLst>
              <a:ext uri="{FF2B5EF4-FFF2-40B4-BE49-F238E27FC236}">
                <a16:creationId xmlns:a16="http://schemas.microsoft.com/office/drawing/2014/main" id="{2A34373C-DED5-1254-6300-DF6A9E1B18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000" b="92375" l="8125" r="94500">
                        <a14:foregroundMark x1="9750" y1="60125" x2="8125" y2="49250"/>
                        <a14:foregroundMark x1="8125" y1="49250" x2="11125" y2="37750"/>
                        <a14:foregroundMark x1="11125" y1="37750" x2="12750" y2="35500"/>
                        <a14:foregroundMark x1="35500" y1="9875" x2="45750" y2="7500"/>
                        <a14:foregroundMark x1="45750" y1="7500" x2="63125" y2="9875"/>
                        <a14:foregroundMark x1="63125" y1="9875" x2="68500" y2="13125"/>
                        <a14:foregroundMark x1="89500" y1="32500" x2="94500" y2="46125"/>
                        <a14:foregroundMark x1="94500" y1="46125" x2="89500" y2="65500"/>
                        <a14:foregroundMark x1="89500" y1="65500" x2="86750" y2="68750"/>
                        <a14:foregroundMark x1="36250" y1="91500" x2="45500" y2="92375"/>
                        <a14:foregroundMark x1="45500" y1="92375" x2="64750" y2="87500"/>
                        <a14:foregroundMark x1="48625" y1="51500" x2="51625" y2="48375"/>
                        <a14:foregroundMark x1="54625" y1="7250" x2="44625" y2="7000"/>
                        <a14:foregroundMark x1="44625" y1="7000" x2="44625" y2="7000"/>
                      </a14:backgroundRemoval>
                    </a14:imgEffect>
                  </a14:imgLayer>
                </a14:imgProps>
              </a:ext>
            </a:extLst>
          </a:blip>
          <a:stretch>
            <a:fillRect/>
          </a:stretch>
        </p:blipFill>
        <p:spPr>
          <a:xfrm>
            <a:off x="943211" y="3193021"/>
            <a:ext cx="1070854" cy="1070854"/>
          </a:xfrm>
          <a:prstGeom prst="rect">
            <a:avLst/>
          </a:prstGeom>
        </p:spPr>
      </p:pic>
      <p:pic>
        <p:nvPicPr>
          <p:cNvPr id="33" name="Picture 6" descr="Free David Bowie Musician illustration and picture">
            <a:extLst>
              <a:ext uri="{FF2B5EF4-FFF2-40B4-BE49-F238E27FC236}">
                <a16:creationId xmlns:a16="http://schemas.microsoft.com/office/drawing/2014/main" id="{BB9CDC29-CD48-6065-E024-DA29CFDB71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4670" y="3044317"/>
            <a:ext cx="2417764" cy="14053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E84BD64E-9F73-6254-06DD-07F3622CE700}"/>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1" name="Google Shape;54;p13">
            <a:extLst>
              <a:ext uri="{FF2B5EF4-FFF2-40B4-BE49-F238E27FC236}">
                <a16:creationId xmlns:a16="http://schemas.microsoft.com/office/drawing/2014/main" id="{D6959A1F-503F-4D03-BCD6-70D511D78DB4}"/>
              </a:ext>
            </a:extLst>
          </p:cNvPr>
          <p:cNvSpPr txBox="1">
            <a:spLocks/>
          </p:cNvSpPr>
          <p:nvPr/>
        </p:nvSpPr>
        <p:spPr>
          <a:xfrm>
            <a:off x="2220689" y="3391474"/>
            <a:ext cx="4362732"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lang="en-GB" sz="1800" dirty="0">
              <a:solidFill>
                <a:schemeClr val="bg1"/>
              </a:solidFill>
              <a:latin typeface="Geo Sans Light NWEA" panose="02000603020000020003" pitchFamily="2" charset="0"/>
            </a:endParaRPr>
          </a:p>
        </p:txBody>
      </p:sp>
      <p:pic>
        <p:nvPicPr>
          <p:cNvPr id="7" name="Picture 6" descr="A logo with a globe and headphones&#10;&#10;Description automatically generated">
            <a:extLst>
              <a:ext uri="{FF2B5EF4-FFF2-40B4-BE49-F238E27FC236}">
                <a16:creationId xmlns:a16="http://schemas.microsoft.com/office/drawing/2014/main" id="{8D52B808-2C6A-B8DD-42A9-BE50FFFA8AC9}"/>
              </a:ext>
            </a:extLst>
          </p:cNvPr>
          <p:cNvPicPr>
            <a:picLocks noChangeAspect="1"/>
          </p:cNvPicPr>
          <p:nvPr/>
        </p:nvPicPr>
        <p:blipFill>
          <a:blip r:embed="rId5"/>
          <a:stretch>
            <a:fillRect/>
          </a:stretch>
        </p:blipFill>
        <p:spPr>
          <a:xfrm>
            <a:off x="3295148" y="1440781"/>
            <a:ext cx="2553703" cy="2553703"/>
          </a:xfrm>
          <a:prstGeom prst="rect">
            <a:avLst/>
          </a:prstGeom>
        </p:spPr>
      </p:pic>
    </p:spTree>
    <p:extLst>
      <p:ext uri="{BB962C8B-B14F-4D97-AF65-F5344CB8AC3E}">
        <p14:creationId xmlns:p14="http://schemas.microsoft.com/office/powerpoint/2010/main" val="217882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9504B5C1-84FB-EB7A-C7BE-AB8DE2152B0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ECA18DA2-8736-68B5-BC4F-E5FA8F7259DF}"/>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3626540" y="478128"/>
            <a:ext cx="1890914" cy="7450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dirty="0">
                <a:latin typeface="Geo Sans Light NWEA" panose="02000603020000020003" pitchFamily="2" charset="0"/>
              </a:rPr>
              <a:t>Agenda</a:t>
            </a:r>
            <a:endParaRPr sz="3600" dirty="0">
              <a:latin typeface="Geo Sans Light NWEA" panose="02000603020000020003" pitchFamily="2" charset="0"/>
            </a:endParaRPr>
          </a:p>
        </p:txBody>
      </p:sp>
      <p:sp>
        <p:nvSpPr>
          <p:cNvPr id="8" name="Rectangle 7">
            <a:extLst>
              <a:ext uri="{FF2B5EF4-FFF2-40B4-BE49-F238E27FC236}">
                <a16:creationId xmlns:a16="http://schemas.microsoft.com/office/drawing/2014/main" id="{258286D3-2689-64F6-DD88-A2D81A8941BB}"/>
              </a:ext>
            </a:extLst>
          </p:cNvPr>
          <p:cNvSpPr/>
          <p:nvPr/>
        </p:nvSpPr>
        <p:spPr>
          <a:xfrm>
            <a:off x="2333846" y="1223218"/>
            <a:ext cx="4476307" cy="49973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Introducing David Bowie</a:t>
            </a:r>
          </a:p>
        </p:txBody>
      </p:sp>
      <p:sp>
        <p:nvSpPr>
          <p:cNvPr id="9" name="Rectangle 8">
            <a:extLst>
              <a:ext uri="{FF2B5EF4-FFF2-40B4-BE49-F238E27FC236}">
                <a16:creationId xmlns:a16="http://schemas.microsoft.com/office/drawing/2014/main" id="{3EAC56C9-714B-2565-A002-1A69975A12DB}"/>
              </a:ext>
            </a:extLst>
          </p:cNvPr>
          <p:cNvSpPr/>
          <p:nvPr/>
        </p:nvSpPr>
        <p:spPr>
          <a:xfrm>
            <a:off x="2333845" y="2086116"/>
            <a:ext cx="4476307" cy="49973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The Music of David Bowie</a:t>
            </a:r>
          </a:p>
        </p:txBody>
      </p:sp>
      <p:sp>
        <p:nvSpPr>
          <p:cNvPr id="10" name="Rectangle 9">
            <a:extLst>
              <a:ext uri="{FF2B5EF4-FFF2-40B4-BE49-F238E27FC236}">
                <a16:creationId xmlns:a16="http://schemas.microsoft.com/office/drawing/2014/main" id="{5BE0718E-29D8-4A58-D3B0-04F6331F673B}"/>
              </a:ext>
            </a:extLst>
          </p:cNvPr>
          <p:cNvSpPr/>
          <p:nvPr/>
        </p:nvSpPr>
        <p:spPr>
          <a:xfrm>
            <a:off x="2329739" y="3858402"/>
            <a:ext cx="4476307" cy="499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His Message and Legacy</a:t>
            </a:r>
          </a:p>
        </p:txBody>
      </p:sp>
      <p:sp>
        <p:nvSpPr>
          <p:cNvPr id="11" name="Rectangle 10">
            <a:extLst>
              <a:ext uri="{FF2B5EF4-FFF2-40B4-BE49-F238E27FC236}">
                <a16:creationId xmlns:a16="http://schemas.microsoft.com/office/drawing/2014/main" id="{4D2251E4-E82F-212C-FDA5-7E86BDA94950}"/>
              </a:ext>
            </a:extLst>
          </p:cNvPr>
          <p:cNvSpPr/>
          <p:nvPr/>
        </p:nvSpPr>
        <p:spPr>
          <a:xfrm>
            <a:off x="2333845" y="2979104"/>
            <a:ext cx="4476307" cy="4997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Fun Facts</a:t>
            </a:r>
          </a:p>
        </p:txBody>
      </p:sp>
      <p:cxnSp>
        <p:nvCxnSpPr>
          <p:cNvPr id="12" name="Straight Arrow Connector 11">
            <a:extLst>
              <a:ext uri="{FF2B5EF4-FFF2-40B4-BE49-F238E27FC236}">
                <a16:creationId xmlns:a16="http://schemas.microsoft.com/office/drawing/2014/main" id="{4D4E7BBC-3371-7DD9-B776-54FF0745496A}"/>
              </a:ext>
            </a:extLst>
          </p:cNvPr>
          <p:cNvCxnSpPr>
            <a:cxnSpLocks/>
          </p:cNvCxnSpPr>
          <p:nvPr/>
        </p:nvCxnSpPr>
        <p:spPr>
          <a:xfrm flipH="1">
            <a:off x="4571999" y="1722948"/>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7EB48AA-BA3F-0E58-CA81-C42DD3D183AD}"/>
              </a:ext>
            </a:extLst>
          </p:cNvPr>
          <p:cNvCxnSpPr/>
          <p:nvPr/>
        </p:nvCxnSpPr>
        <p:spPr>
          <a:xfrm flipH="1">
            <a:off x="4571997" y="2608606"/>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B510F460-C75A-7CA7-260B-6A64701466CE}"/>
              </a:ext>
            </a:extLst>
          </p:cNvPr>
          <p:cNvCxnSpPr/>
          <p:nvPr/>
        </p:nvCxnSpPr>
        <p:spPr>
          <a:xfrm flipH="1">
            <a:off x="4571997" y="3471839"/>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 name="Picture 1" descr="A logo of a planet earth with headphones&#10;&#10;Description automatically generated">
            <a:extLst>
              <a:ext uri="{FF2B5EF4-FFF2-40B4-BE49-F238E27FC236}">
                <a16:creationId xmlns:a16="http://schemas.microsoft.com/office/drawing/2014/main" id="{EA27AD28-E35B-7369-4830-A4E73A8B6FDA}"/>
              </a:ext>
            </a:extLst>
          </p:cNvPr>
          <p:cNvPicPr>
            <a:picLocks noChangeAspect="1"/>
          </p:cNvPicPr>
          <p:nvPr/>
        </p:nvPicPr>
        <p:blipFill>
          <a:blip r:embed="rId5"/>
          <a:stretch>
            <a:fillRect/>
          </a:stretch>
        </p:blipFill>
        <p:spPr>
          <a:xfrm>
            <a:off x="11352" y="4158860"/>
            <a:ext cx="956537" cy="956537"/>
          </a:xfrm>
          <a:prstGeom prst="rect">
            <a:avLst/>
          </a:prstGeom>
        </p:spPr>
      </p:pic>
    </p:spTree>
    <p:extLst>
      <p:ext uri="{BB962C8B-B14F-4D97-AF65-F5344CB8AC3E}">
        <p14:creationId xmlns:p14="http://schemas.microsoft.com/office/powerpoint/2010/main" val="12839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4C28DC43-B0E8-6277-0D00-554F68C9B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4C28D3CC-9B1D-F3CA-56A8-8A80886EEAAF}"/>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806116" y="1173638"/>
            <a:ext cx="7523407" cy="3512662"/>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Today, we're going to explore the amazing world of David Bowie, a talented musician, actor and artist.</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David Bowie was a musician who was born in London, on January 8th, 1947 and grew up in the area of Brixton.</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He was born as David Robert Jones, but he later changed his </a:t>
            </a:r>
          </a:p>
          <a:p>
            <a:pPr algn="l"/>
            <a:r>
              <a:rPr lang="en-US" sz="1800" dirty="0">
                <a:solidFill>
                  <a:schemeClr val="tx1"/>
                </a:solidFill>
                <a:latin typeface="Geo Sans Light NWEA" panose="02000603020000020003" pitchFamily="2" charset="0"/>
              </a:rPr>
              <a:t>name to David Bowie to avoid confusion with another musician. </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As a child, David Bowie loved music and art. He was always </a:t>
            </a:r>
          </a:p>
          <a:p>
            <a:pPr algn="l"/>
            <a:r>
              <a:rPr lang="en-US" sz="1800" dirty="0">
                <a:solidFill>
                  <a:schemeClr val="tx1"/>
                </a:solidFill>
                <a:latin typeface="Geo Sans Light NWEA" panose="02000603020000020003" pitchFamily="2" charset="0"/>
              </a:rPr>
              <a:t>curious and loved to explore new things. He would spend hours </a:t>
            </a:r>
          </a:p>
          <a:p>
            <a:pPr algn="l"/>
            <a:r>
              <a:rPr lang="en-US" sz="1800" dirty="0">
                <a:solidFill>
                  <a:schemeClr val="tx1"/>
                </a:solidFill>
                <a:latin typeface="Geo Sans Light NWEA" panose="02000603020000020003" pitchFamily="2" charset="0"/>
              </a:rPr>
              <a:t>playing with different instruments and drawing pictures.</a:t>
            </a:r>
            <a:endParaRPr lang="en-GB" sz="1800" dirty="0">
              <a:solidFill>
                <a:schemeClr val="tx1"/>
              </a:solidFill>
              <a:latin typeface="Geo Sans Light NWEA" panose="02000603020000020003" pitchFamily="2" charset="0"/>
            </a:endParaRPr>
          </a:p>
        </p:txBody>
      </p:sp>
      <p:pic>
        <p:nvPicPr>
          <p:cNvPr id="4098" name="Picture 2" descr="Free Welcome Greeting vector and picture">
            <a:extLst>
              <a:ext uri="{FF2B5EF4-FFF2-40B4-BE49-F238E27FC236}">
                <a16:creationId xmlns:a16="http://schemas.microsoft.com/office/drawing/2014/main" id="{BC400472-0848-8FB8-768B-FE76FAB73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02953">
            <a:off x="619877" y="539750"/>
            <a:ext cx="1475320" cy="7376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drawing, human face, painting, art&#10;&#10;Description automatically generated">
            <a:extLst>
              <a:ext uri="{FF2B5EF4-FFF2-40B4-BE49-F238E27FC236}">
                <a16:creationId xmlns:a16="http://schemas.microsoft.com/office/drawing/2014/main" id="{F8483FF6-AFF0-067E-06F2-65279A38A44F}"/>
              </a:ext>
            </a:extLst>
          </p:cNvPr>
          <p:cNvPicPr>
            <a:picLocks noChangeAspect="1"/>
          </p:cNvPicPr>
          <p:nvPr/>
        </p:nvPicPr>
        <p:blipFill>
          <a:blip r:embed="rId6"/>
          <a:stretch>
            <a:fillRect/>
          </a:stretch>
        </p:blipFill>
        <p:spPr>
          <a:xfrm>
            <a:off x="7329487" y="2571750"/>
            <a:ext cx="1300828" cy="1965060"/>
          </a:xfrm>
          <a:prstGeom prst="rect">
            <a:avLst/>
          </a:prstGeom>
        </p:spPr>
      </p:pic>
      <p:sp>
        <p:nvSpPr>
          <p:cNvPr id="5" name="Rectangle 4">
            <a:extLst>
              <a:ext uri="{FF2B5EF4-FFF2-40B4-BE49-F238E27FC236}">
                <a16:creationId xmlns:a16="http://schemas.microsoft.com/office/drawing/2014/main" id="{7BEC4706-6833-6A7B-D1F2-9B7B5227D1EA}"/>
              </a:ext>
            </a:extLst>
          </p:cNvPr>
          <p:cNvSpPr/>
          <p:nvPr/>
        </p:nvSpPr>
        <p:spPr>
          <a:xfrm>
            <a:off x="2333846" y="594268"/>
            <a:ext cx="4476307" cy="49973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Introducing David Bowie</a:t>
            </a:r>
          </a:p>
        </p:txBody>
      </p:sp>
      <p:pic>
        <p:nvPicPr>
          <p:cNvPr id="2" name="Picture 1" descr="A logo of a planet earth with headphones&#10;&#10;Description automatically generated">
            <a:extLst>
              <a:ext uri="{FF2B5EF4-FFF2-40B4-BE49-F238E27FC236}">
                <a16:creationId xmlns:a16="http://schemas.microsoft.com/office/drawing/2014/main" id="{2950BCAF-10D4-E6DC-8C6B-9023BA542268}"/>
              </a:ext>
            </a:extLst>
          </p:cNvPr>
          <p:cNvPicPr>
            <a:picLocks noChangeAspect="1"/>
          </p:cNvPicPr>
          <p:nvPr/>
        </p:nvPicPr>
        <p:blipFill>
          <a:blip r:embed="rId7"/>
          <a:stretch>
            <a:fillRect/>
          </a:stretch>
        </p:blipFill>
        <p:spPr>
          <a:xfrm>
            <a:off x="11352" y="4158860"/>
            <a:ext cx="956537" cy="956537"/>
          </a:xfrm>
          <a:prstGeom prst="rect">
            <a:avLst/>
          </a:prstGeom>
        </p:spPr>
      </p:pic>
    </p:spTree>
    <p:extLst>
      <p:ext uri="{BB962C8B-B14F-4D97-AF65-F5344CB8AC3E}">
        <p14:creationId xmlns:p14="http://schemas.microsoft.com/office/powerpoint/2010/main" val="72405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animEffect transition="in" filter="fade">
                                      <p:cBhvr>
                                        <p:cTn id="7" dur="500"/>
                                        <p:tgtEl>
                                          <p:spTgt spid="1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6" end="6"/>
                                            </p:txEl>
                                          </p:spTgt>
                                        </p:tgtEl>
                                        <p:attrNameLst>
                                          <p:attrName>style.visibility</p:attrName>
                                        </p:attrNameLst>
                                      </p:cBhvr>
                                      <p:to>
                                        <p:strVal val="visible"/>
                                      </p:to>
                                    </p:set>
                                    <p:animEffect transition="in" filter="fade">
                                      <p:cBhvr>
                                        <p:cTn id="12" dur="500"/>
                                        <p:tgtEl>
                                          <p:spTgt spid="1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8" end="8"/>
                                            </p:txEl>
                                          </p:spTgt>
                                        </p:tgtEl>
                                        <p:attrNameLst>
                                          <p:attrName>style.visibility</p:attrName>
                                        </p:attrNameLst>
                                      </p:cBhvr>
                                      <p:to>
                                        <p:strVal val="visible"/>
                                      </p:to>
                                    </p:set>
                                    <p:animEffect transition="in" filter="fade">
                                      <p:cBhvr>
                                        <p:cTn id="17" dur="500"/>
                                        <p:tgtEl>
                                          <p:spTgt spid="17">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xEl>
                                              <p:pRg st="9" end="9"/>
                                            </p:txEl>
                                          </p:spTgt>
                                        </p:tgtEl>
                                        <p:attrNameLst>
                                          <p:attrName>style.visibility</p:attrName>
                                        </p:attrNameLst>
                                      </p:cBhvr>
                                      <p:to>
                                        <p:strVal val="visible"/>
                                      </p:to>
                                    </p:set>
                                    <p:animEffect transition="in" filter="fade">
                                      <p:cBhvr>
                                        <p:cTn id="20" dur="500"/>
                                        <p:tgtEl>
                                          <p:spTgt spid="17">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11" end="11"/>
                                            </p:txEl>
                                          </p:spTgt>
                                        </p:tgtEl>
                                        <p:attrNameLst>
                                          <p:attrName>style.visibility</p:attrName>
                                        </p:attrNameLst>
                                      </p:cBhvr>
                                      <p:to>
                                        <p:strVal val="visible"/>
                                      </p:to>
                                    </p:set>
                                    <p:animEffect transition="in" filter="fade">
                                      <p:cBhvr>
                                        <p:cTn id="25" dur="500"/>
                                        <p:tgtEl>
                                          <p:spTgt spid="17">
                                            <p:txEl>
                                              <p:pRg st="11" end="1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12" end="12"/>
                                            </p:txEl>
                                          </p:spTgt>
                                        </p:tgtEl>
                                        <p:attrNameLst>
                                          <p:attrName>style.visibility</p:attrName>
                                        </p:attrNameLst>
                                      </p:cBhvr>
                                      <p:to>
                                        <p:strVal val="visible"/>
                                      </p:to>
                                    </p:set>
                                    <p:animEffect transition="in" filter="fade">
                                      <p:cBhvr>
                                        <p:cTn id="28" dur="500"/>
                                        <p:tgtEl>
                                          <p:spTgt spid="17">
                                            <p:txEl>
                                              <p:pRg st="12" end="1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xEl>
                                              <p:pRg st="13" end="13"/>
                                            </p:txEl>
                                          </p:spTgt>
                                        </p:tgtEl>
                                        <p:attrNameLst>
                                          <p:attrName>style.visibility</p:attrName>
                                        </p:attrNameLst>
                                      </p:cBhvr>
                                      <p:to>
                                        <p:strVal val="visible"/>
                                      </p:to>
                                    </p:set>
                                    <p:animEffect transition="in" filter="fade">
                                      <p:cBhvr>
                                        <p:cTn id="31" dur="500"/>
                                        <p:tgtEl>
                                          <p:spTgt spid="1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8" name="Picture 7">
            <a:extLst>
              <a:ext uri="{FF2B5EF4-FFF2-40B4-BE49-F238E27FC236}">
                <a16:creationId xmlns:a16="http://schemas.microsoft.com/office/drawing/2014/main" id="{61A954D3-4A55-FB40-33D5-EF8CF181AEC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2" name="Rectangle 11">
            <a:extLst>
              <a:ext uri="{FF2B5EF4-FFF2-40B4-BE49-F238E27FC236}">
                <a16:creationId xmlns:a16="http://schemas.microsoft.com/office/drawing/2014/main" id="{AB386E55-BAEC-4804-6401-7D7AF7F0EF0E}"/>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98" name="Picture 2" descr="Free Flag Of Jamaica Flag vector and picture">
            <a:extLst>
              <a:ext uri="{FF2B5EF4-FFF2-40B4-BE49-F238E27FC236}">
                <a16:creationId xmlns:a16="http://schemas.microsoft.com/office/drawing/2014/main" id="{C66F0194-8C1A-054A-0750-9C3975BD33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9" r="91449"/>
          <a:stretch/>
        </p:blipFill>
        <p:spPr bwMode="auto">
          <a:xfrm>
            <a:off x="6435995" y="784226"/>
            <a:ext cx="164586" cy="2953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Flag Of Jamaica Flag vector and picture">
            <a:extLst>
              <a:ext uri="{FF2B5EF4-FFF2-40B4-BE49-F238E27FC236}">
                <a16:creationId xmlns:a16="http://schemas.microsoft.com/office/drawing/2014/main" id="{718F9448-2E37-0409-E6CD-CB8ABBC949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895"/>
          <a:stretch/>
        </p:blipFill>
        <p:spPr bwMode="auto">
          <a:xfrm>
            <a:off x="6435995" y="3339048"/>
            <a:ext cx="1924698" cy="1436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orld Map, Robinson Projection, Globe, Latitude">
            <a:extLst>
              <a:ext uri="{FF2B5EF4-FFF2-40B4-BE49-F238E27FC236}">
                <a16:creationId xmlns:a16="http://schemas.microsoft.com/office/drawing/2014/main" id="{21AA40D1-0DB0-A7B2-F3F8-8C436313A3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50881" y="661867"/>
            <a:ext cx="4732020" cy="2142490"/>
          </a:xfrm>
          <a:prstGeom prst="rect">
            <a:avLst/>
          </a:prstGeom>
          <a:noFill/>
          <a:ln>
            <a:noFill/>
          </a:ln>
        </p:spPr>
      </p:pic>
      <p:sp>
        <p:nvSpPr>
          <p:cNvPr id="9" name="Oval 8">
            <a:extLst>
              <a:ext uri="{FF2B5EF4-FFF2-40B4-BE49-F238E27FC236}">
                <a16:creationId xmlns:a16="http://schemas.microsoft.com/office/drawing/2014/main" id="{E1BC0A94-C110-96DA-7684-615004FFFC3C}"/>
              </a:ext>
            </a:extLst>
          </p:cNvPr>
          <p:cNvSpPr/>
          <p:nvPr/>
        </p:nvSpPr>
        <p:spPr>
          <a:xfrm>
            <a:off x="3188438" y="945077"/>
            <a:ext cx="185737" cy="16506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54;p13">
            <a:extLst>
              <a:ext uri="{FF2B5EF4-FFF2-40B4-BE49-F238E27FC236}">
                <a16:creationId xmlns:a16="http://schemas.microsoft.com/office/drawing/2014/main" id="{2384BB07-461E-37BB-8539-1809309D4B41}"/>
              </a:ext>
            </a:extLst>
          </p:cNvPr>
          <p:cNvSpPr txBox="1">
            <a:spLocks/>
          </p:cNvSpPr>
          <p:nvPr/>
        </p:nvSpPr>
        <p:spPr>
          <a:xfrm>
            <a:off x="2590801" y="2891614"/>
            <a:ext cx="2519144"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1800" b="1" dirty="0">
                <a:solidFill>
                  <a:schemeClr val="tx1"/>
                </a:solidFill>
                <a:latin typeface="Geo Sans Light NWEA" panose="02000603020000020003" pitchFamily="2" charset="0"/>
              </a:rPr>
              <a:t>Capital City (London)</a:t>
            </a:r>
          </a:p>
        </p:txBody>
      </p:sp>
      <p:sp>
        <p:nvSpPr>
          <p:cNvPr id="14" name="Google Shape;54;p13">
            <a:extLst>
              <a:ext uri="{FF2B5EF4-FFF2-40B4-BE49-F238E27FC236}">
                <a16:creationId xmlns:a16="http://schemas.microsoft.com/office/drawing/2014/main" id="{5C757AE8-0570-D277-5890-DAD2CF5CF003}"/>
              </a:ext>
            </a:extLst>
          </p:cNvPr>
          <p:cNvSpPr txBox="1">
            <a:spLocks/>
          </p:cNvSpPr>
          <p:nvPr/>
        </p:nvSpPr>
        <p:spPr>
          <a:xfrm>
            <a:off x="35828" y="2644401"/>
            <a:ext cx="2519144"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1800" b="1" dirty="0">
                <a:solidFill>
                  <a:schemeClr val="tx1"/>
                </a:solidFill>
                <a:latin typeface="Geo Sans Light NWEA" panose="02000603020000020003" pitchFamily="2" charset="0"/>
              </a:rPr>
              <a:t>United Kingdom</a:t>
            </a:r>
          </a:p>
        </p:txBody>
      </p:sp>
      <p:pic>
        <p:nvPicPr>
          <p:cNvPr id="1028" name="Picture 4" descr="Free Uk Map vector and picture">
            <a:extLst>
              <a:ext uri="{FF2B5EF4-FFF2-40B4-BE49-F238E27FC236}">
                <a16:creationId xmlns:a16="http://schemas.microsoft.com/office/drawing/2014/main" id="{B39CEADE-36DD-89E8-7002-34E8BE312DF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89766" l="401" r="87450">
                        <a14:foregroundMark x1="77036" y1="73750" x2="30841" y2="83594"/>
                        <a14:foregroundMark x1="30841" y1="83594" x2="40454" y2="43594"/>
                        <a14:foregroundMark x1="40454" y1="43594" x2="10280" y2="20469"/>
                        <a14:foregroundMark x1="10280" y1="20469" x2="19493" y2="56641"/>
                        <a14:foregroundMark x1="19493" y1="56641" x2="54206" y2="75000"/>
                        <a14:foregroundMark x1="54206" y1="75000" x2="78905" y2="77578"/>
                        <a14:foregroundMark x1="32176" y1="11172" x2="8411" y2="13906"/>
                        <a14:foregroundMark x1="12417" y1="7734" x2="13618" y2="6172"/>
                        <a14:foregroundMark x1="36048" y1="3516" x2="4406" y2="0"/>
                        <a14:foregroundMark x1="2403" y1="34766" x2="6409" y2="16250"/>
                        <a14:foregroundMark x1="57143" y1="55156" x2="63818" y2="43203"/>
                        <a14:foregroundMark x1="21629" y1="85703" x2="53939" y2="80313"/>
                        <a14:foregroundMark x1="75033" y1="63281" x2="84246" y2="50547"/>
                        <a14:foregroundMark x1="19893" y1="40703" x2="23364" y2="33281"/>
                        <a14:foregroundMark x1="35915" y1="61094" x2="35514" y2="40781"/>
                        <a14:foregroundMark x1="28972" y1="68047" x2="34179" y2="40703"/>
                        <a14:foregroundMark x1="18425" y1="73828" x2="16956" y2="51406"/>
                        <a14:foregroundMark x1="15754" y1="74766" x2="7343" y2="62891"/>
                        <a14:foregroundMark x1="20294" y1="78516" x2="15220" y2="58125"/>
                        <a14:foregroundMark x1="16422" y1="81641" x2="8812" y2="67891"/>
                        <a14:foregroundMark x1="20961" y1="80938" x2="10814" y2="61797"/>
                        <a14:foregroundMark x1="20961" y1="84531" x2="1335" y2="88672"/>
                        <a14:foregroundMark x1="19092" y1="83750" x2="2403" y2="82969"/>
                        <a14:foregroundMark x1="5207" y1="85781" x2="21896" y2="76719"/>
                        <a14:foregroundMark x1="14953" y1="83828" x2="5474" y2="79609"/>
                        <a14:foregroundMark x1="34312" y1="87344" x2="8812" y2="76094"/>
                        <a14:foregroundMark x1="14152" y1="77813" x2="5874" y2="66953"/>
                        <a14:foregroundMark x1="18024" y1="60703" x2="29773" y2="50938"/>
                        <a14:foregroundMark x1="74499" y1="74922" x2="64085" y2="50938"/>
                        <a14:foregroundMark x1="64085" y1="50938" x2="62083" y2="50234"/>
                        <a14:foregroundMark x1="81575" y1="71875" x2="79840" y2="57578"/>
                        <a14:foregroundMark x1="83979" y1="65625" x2="72497" y2="56328"/>
                        <a14:foregroundMark x1="84379" y1="65781" x2="81709" y2="58281"/>
                        <a14:foregroundMark x1="83578" y1="74531" x2="47130" y2="82656"/>
                        <a14:foregroundMark x1="82109" y1="79844" x2="43792" y2="81328"/>
                        <a14:foregroundMark x1="73031" y1="79531" x2="57543" y2="82188"/>
                        <a14:foregroundMark x1="68091" y1="79844" x2="42190" y2="84063"/>
                        <a14:foregroundMark x1="53672" y1="35859" x2="25100" y2="21953"/>
                        <a14:foregroundMark x1="51802" y1="31875" x2="30841" y2="22188"/>
                        <a14:foregroundMark x1="38852" y1="27656" x2="49800" y2="8828"/>
                        <a14:foregroundMark x1="46862" y1="14297" x2="16822" y2="6563"/>
                        <a14:foregroundMark x1="52603" y1="13438" x2="33111" y2="7656"/>
                        <a14:foregroundMark x1="50200" y1="8125" x2="44593" y2="9219"/>
                        <a14:foregroundMark x1="42590" y1="2188" x2="25100" y2="1484"/>
                        <a14:foregroundMark x1="13885" y1="2813" x2="534" y2="15859"/>
                        <a14:foregroundMark x1="22830" y1="1875" x2="40053" y2="156"/>
                        <a14:foregroundMark x1="8144" y1="38359" x2="9212" y2="31484"/>
                        <a14:foregroundMark x1="16021" y1="44922" x2="10814" y2="37422"/>
                        <a14:foregroundMark x1="54473" y1="38984" x2="46862" y2="37266"/>
                        <a14:foregroundMark x1="55407" y1="38516" x2="50200" y2="43359"/>
                        <a14:foregroundMark x1="58879" y1="42500" x2="52069" y2="45000"/>
                        <a14:foregroundMark x1="57810" y1="40156" x2="53138" y2="45156"/>
                        <a14:foregroundMark x1="67957" y1="52109" x2="62083" y2="57188"/>
                        <a14:foregroundMark x1="73031" y1="48281" x2="60748" y2="50469"/>
                        <a14:foregroundMark x1="21762" y1="89766" x2="22830" y2="853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r="2623" b="10204"/>
          <a:stretch/>
        </p:blipFill>
        <p:spPr bwMode="auto">
          <a:xfrm>
            <a:off x="5063947" y="2676136"/>
            <a:ext cx="1125251" cy="17732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61C6745F-C405-01F5-C947-1B1FB222D3E6}"/>
              </a:ext>
            </a:extLst>
          </p:cNvPr>
          <p:cNvCxnSpPr>
            <a:cxnSpLocks/>
            <a:endCxn id="9" idx="3"/>
          </p:cNvCxnSpPr>
          <p:nvPr/>
        </p:nvCxnSpPr>
        <p:spPr>
          <a:xfrm flipV="1">
            <a:off x="1295400" y="1085965"/>
            <a:ext cx="1920239" cy="152341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7" name="Picture 2" descr="Free United Kingdom Flag illustration and picture">
            <a:extLst>
              <a:ext uri="{FF2B5EF4-FFF2-40B4-BE49-F238E27FC236}">
                <a16:creationId xmlns:a16="http://schemas.microsoft.com/office/drawing/2014/main" id="{0DB9C6C4-DD91-C3D5-FB7C-4AF8DECFFF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77"/>
          <a:stretch/>
        </p:blipFill>
        <p:spPr bwMode="auto">
          <a:xfrm>
            <a:off x="6540799" y="1011825"/>
            <a:ext cx="1895462" cy="103551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75CB5607-FAE8-88C2-8BDA-0CFFA15203D9}"/>
              </a:ext>
            </a:extLst>
          </p:cNvPr>
          <p:cNvCxnSpPr>
            <a:cxnSpLocks/>
          </p:cNvCxnSpPr>
          <p:nvPr/>
        </p:nvCxnSpPr>
        <p:spPr>
          <a:xfrm>
            <a:off x="4486657" y="3345871"/>
            <a:ext cx="1176382" cy="71121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CD1EE42C-6132-B171-1EF1-709D841FC129}"/>
              </a:ext>
            </a:extLst>
          </p:cNvPr>
          <p:cNvSpPr/>
          <p:nvPr/>
        </p:nvSpPr>
        <p:spPr>
          <a:xfrm>
            <a:off x="5709552" y="4051654"/>
            <a:ext cx="133350" cy="111919"/>
          </a:xfrm>
          <a:prstGeom prst="ellips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Free David Bowie Musician illustration and picture">
            <a:extLst>
              <a:ext uri="{FF2B5EF4-FFF2-40B4-BE49-F238E27FC236}">
                <a16:creationId xmlns:a16="http://schemas.microsoft.com/office/drawing/2014/main" id="{30158CC6-8B4F-565F-77CD-C0BD7BBC1A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640" y="3280926"/>
            <a:ext cx="2417764" cy="14053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drawing, human face, painting, art&#10;&#10;Description automatically generated">
            <a:extLst>
              <a:ext uri="{FF2B5EF4-FFF2-40B4-BE49-F238E27FC236}">
                <a16:creationId xmlns:a16="http://schemas.microsoft.com/office/drawing/2014/main" id="{2B003D02-4357-C6DA-F308-BD18A6ED14B7}"/>
              </a:ext>
            </a:extLst>
          </p:cNvPr>
          <p:cNvPicPr>
            <a:picLocks noChangeAspect="1"/>
          </p:cNvPicPr>
          <p:nvPr/>
        </p:nvPicPr>
        <p:blipFill>
          <a:blip r:embed="rId11"/>
          <a:stretch>
            <a:fillRect/>
          </a:stretch>
        </p:blipFill>
        <p:spPr>
          <a:xfrm>
            <a:off x="7329487" y="2571750"/>
            <a:ext cx="1300828" cy="1965060"/>
          </a:xfrm>
          <a:prstGeom prst="rect">
            <a:avLst/>
          </a:prstGeom>
        </p:spPr>
      </p:pic>
      <p:pic>
        <p:nvPicPr>
          <p:cNvPr id="2" name="Picture 1" descr="A logo of a planet earth with headphones&#10;&#10;Description automatically generated">
            <a:extLst>
              <a:ext uri="{FF2B5EF4-FFF2-40B4-BE49-F238E27FC236}">
                <a16:creationId xmlns:a16="http://schemas.microsoft.com/office/drawing/2014/main" id="{3D10E23C-2EB3-C58B-162B-4DD157391826}"/>
              </a:ext>
            </a:extLst>
          </p:cNvPr>
          <p:cNvPicPr>
            <a:picLocks noChangeAspect="1"/>
          </p:cNvPicPr>
          <p:nvPr/>
        </p:nvPicPr>
        <p:blipFill>
          <a:blip r:embed="rId12"/>
          <a:stretch>
            <a:fillRect/>
          </a:stretch>
        </p:blipFill>
        <p:spPr>
          <a:xfrm>
            <a:off x="11352" y="4158860"/>
            <a:ext cx="956537" cy="956537"/>
          </a:xfrm>
          <a:prstGeom prst="rect">
            <a:avLst/>
          </a:prstGeom>
        </p:spPr>
      </p:pic>
    </p:spTree>
    <p:extLst>
      <p:ext uri="{BB962C8B-B14F-4D97-AF65-F5344CB8AC3E}">
        <p14:creationId xmlns:p14="http://schemas.microsoft.com/office/powerpoint/2010/main" val="3042853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0FAB7685-F7ED-D20C-C92F-F457D8C17C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1F618C99-5A3C-A46A-3064-9E67C4B2FC83}"/>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2" descr="Free Flag Of Jamaica Flag vector and picture">
            <a:extLst>
              <a:ext uri="{FF2B5EF4-FFF2-40B4-BE49-F238E27FC236}">
                <a16:creationId xmlns:a16="http://schemas.microsoft.com/office/drawing/2014/main" id="{CC625B43-7927-1C7E-0F51-4E61BB92A6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9" r="91449"/>
          <a:stretch/>
        </p:blipFill>
        <p:spPr bwMode="auto">
          <a:xfrm>
            <a:off x="6435995" y="784226"/>
            <a:ext cx="164586" cy="2953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Flag Of Jamaica Flag vector and picture">
            <a:extLst>
              <a:ext uri="{FF2B5EF4-FFF2-40B4-BE49-F238E27FC236}">
                <a16:creationId xmlns:a16="http://schemas.microsoft.com/office/drawing/2014/main" id="{A8C87E0C-61E3-0156-B4E5-F1551783BC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895"/>
          <a:stretch/>
        </p:blipFill>
        <p:spPr bwMode="auto">
          <a:xfrm>
            <a:off x="6435995" y="3326363"/>
            <a:ext cx="1924698" cy="14360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United Kingdom Flag illustration and picture">
            <a:extLst>
              <a:ext uri="{FF2B5EF4-FFF2-40B4-BE49-F238E27FC236}">
                <a16:creationId xmlns:a16="http://schemas.microsoft.com/office/drawing/2014/main" id="{1EDC24FB-77FD-ED6C-A496-68ADA649B3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77"/>
          <a:stretch/>
        </p:blipFill>
        <p:spPr bwMode="auto">
          <a:xfrm>
            <a:off x="6540799" y="1011825"/>
            <a:ext cx="1895462" cy="10355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Road Street photo and picture">
            <a:extLst>
              <a:ext uri="{FF2B5EF4-FFF2-40B4-BE49-F238E27FC236}">
                <a16:creationId xmlns:a16="http://schemas.microsoft.com/office/drawing/2014/main" id="{0B5B61F6-C1F1-89E5-DD61-4F3CC5D0173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92071" y="1327928"/>
            <a:ext cx="1976635" cy="2966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Free Tower Bridge Bridge photo and picture">
            <a:extLst>
              <a:ext uri="{FF2B5EF4-FFF2-40B4-BE49-F238E27FC236}">
                <a16:creationId xmlns:a16="http://schemas.microsoft.com/office/drawing/2014/main" id="{1EFDE05E-3004-9FB6-442A-6BB12063D6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739" y="835394"/>
            <a:ext cx="2078710" cy="1388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Free Subway Metro photo and picture">
            <a:extLst>
              <a:ext uri="{FF2B5EF4-FFF2-40B4-BE49-F238E27FC236}">
                <a16:creationId xmlns:a16="http://schemas.microsoft.com/office/drawing/2014/main" id="{299C1C1E-9139-D4B3-DD78-D87591D1C5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021" y="1416252"/>
            <a:ext cx="2114651" cy="1400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Free London Parade photo and picture">
            <a:extLst>
              <a:ext uri="{FF2B5EF4-FFF2-40B4-BE49-F238E27FC236}">
                <a16:creationId xmlns:a16="http://schemas.microsoft.com/office/drawing/2014/main" id="{E9CAD409-9607-6AA2-86BB-257150CA10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990" y="2536900"/>
            <a:ext cx="2215792" cy="1474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Free Architecture City photo and picture">
            <a:extLst>
              <a:ext uri="{FF2B5EF4-FFF2-40B4-BE49-F238E27FC236}">
                <a16:creationId xmlns:a16="http://schemas.microsoft.com/office/drawing/2014/main" id="{15C27CA2-4038-A635-5619-DCEA26D6B5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5021" y="3148425"/>
            <a:ext cx="2154346" cy="1435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18" descr="A picture containing drawing, human face, painting, art&#10;&#10;Description automatically generated">
            <a:extLst>
              <a:ext uri="{FF2B5EF4-FFF2-40B4-BE49-F238E27FC236}">
                <a16:creationId xmlns:a16="http://schemas.microsoft.com/office/drawing/2014/main" id="{7E1ABE31-6084-E675-8E93-17F1160DD62B}"/>
              </a:ext>
            </a:extLst>
          </p:cNvPr>
          <p:cNvPicPr>
            <a:picLocks noChangeAspect="1"/>
          </p:cNvPicPr>
          <p:nvPr/>
        </p:nvPicPr>
        <p:blipFill>
          <a:blip r:embed="rId13"/>
          <a:stretch>
            <a:fillRect/>
          </a:stretch>
        </p:blipFill>
        <p:spPr>
          <a:xfrm>
            <a:off x="7329487" y="2571750"/>
            <a:ext cx="1300828" cy="1965060"/>
          </a:xfrm>
          <a:prstGeom prst="rect">
            <a:avLst/>
          </a:prstGeom>
        </p:spPr>
      </p:pic>
      <p:pic>
        <p:nvPicPr>
          <p:cNvPr id="2" name="Picture 1" descr="A logo of a planet earth with headphones&#10;&#10;Description automatically generated">
            <a:extLst>
              <a:ext uri="{FF2B5EF4-FFF2-40B4-BE49-F238E27FC236}">
                <a16:creationId xmlns:a16="http://schemas.microsoft.com/office/drawing/2014/main" id="{4EE4A84B-CD27-B38B-F198-7113FE55ADEC}"/>
              </a:ext>
            </a:extLst>
          </p:cNvPr>
          <p:cNvPicPr>
            <a:picLocks noChangeAspect="1"/>
          </p:cNvPicPr>
          <p:nvPr/>
        </p:nvPicPr>
        <p:blipFill>
          <a:blip r:embed="rId14"/>
          <a:stretch>
            <a:fillRect/>
          </a:stretch>
        </p:blipFill>
        <p:spPr>
          <a:xfrm>
            <a:off x="11352" y="4158860"/>
            <a:ext cx="956537" cy="956537"/>
          </a:xfrm>
          <a:prstGeom prst="rect">
            <a:avLst/>
          </a:prstGeom>
        </p:spPr>
      </p:pic>
    </p:spTree>
    <p:extLst>
      <p:ext uri="{BB962C8B-B14F-4D97-AF65-F5344CB8AC3E}">
        <p14:creationId xmlns:p14="http://schemas.microsoft.com/office/powerpoint/2010/main" val="198519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fade">
                                      <p:cBhvr>
                                        <p:cTn id="22" dur="500"/>
                                        <p:tgtEl>
                                          <p:spTgt spid="20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7" name="Picture 6">
            <a:extLst>
              <a:ext uri="{FF2B5EF4-FFF2-40B4-BE49-F238E27FC236}">
                <a16:creationId xmlns:a16="http://schemas.microsoft.com/office/drawing/2014/main" id="{78298885-4254-663B-5ED4-45F3F3210D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9" name="Rectangle 8">
            <a:extLst>
              <a:ext uri="{FF2B5EF4-FFF2-40B4-BE49-F238E27FC236}">
                <a16:creationId xmlns:a16="http://schemas.microsoft.com/office/drawing/2014/main" id="{DE8A8638-8A2D-8811-2D4F-BF70E207D0E7}"/>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726141" y="1170854"/>
            <a:ext cx="7235595" cy="3424086"/>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1800" dirty="0">
                <a:solidFill>
                  <a:schemeClr val="tx1"/>
                </a:solidFill>
                <a:latin typeface="Geo Sans Light NWEA" panose="02000603020000020003" pitchFamily="2" charset="0"/>
              </a:rPr>
              <a:t>Bowie was known for his ability to transform himself and create different characters through his music. From Ziggy Stardust to the Thin White Duke, he enchanted audiences with his diverse personas.</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One of Bowie's most famous songs is "Space Oddity," </a:t>
            </a:r>
          </a:p>
          <a:p>
            <a:pPr algn="l"/>
            <a:r>
              <a:rPr lang="en-US" sz="1800" dirty="0">
                <a:solidFill>
                  <a:schemeClr val="tx1"/>
                </a:solidFill>
                <a:latin typeface="Geo Sans Light NWEA" panose="02000603020000020003" pitchFamily="2" charset="0"/>
              </a:rPr>
              <a:t>which tells the story of an astronaut named Major </a:t>
            </a:r>
          </a:p>
          <a:p>
            <a:pPr algn="l"/>
            <a:r>
              <a:rPr lang="en-US" sz="1800" dirty="0">
                <a:solidFill>
                  <a:schemeClr val="tx1"/>
                </a:solidFill>
                <a:latin typeface="Geo Sans Light NWEA" panose="02000603020000020003" pitchFamily="2" charset="0"/>
              </a:rPr>
              <a:t>Tom. It captured the imaginations of people around </a:t>
            </a:r>
          </a:p>
          <a:p>
            <a:pPr algn="l"/>
            <a:r>
              <a:rPr lang="en-US" sz="1800" dirty="0">
                <a:solidFill>
                  <a:schemeClr val="tx1"/>
                </a:solidFill>
                <a:latin typeface="Geo Sans Light NWEA" panose="02000603020000020003" pitchFamily="2" charset="0"/>
              </a:rPr>
              <a:t>the world during the Space Race and moon landings of 1969.</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Bowie was a trendsetter in the world of fashion. He experimented </a:t>
            </a:r>
          </a:p>
          <a:p>
            <a:pPr algn="l"/>
            <a:r>
              <a:rPr lang="en-US" sz="1800" dirty="0">
                <a:solidFill>
                  <a:schemeClr val="tx1"/>
                </a:solidFill>
                <a:latin typeface="Geo Sans Light NWEA" panose="02000603020000020003" pitchFamily="2" charset="0"/>
              </a:rPr>
              <a:t>with bold and eccentric outfits, inspiring generations of artists and </a:t>
            </a:r>
          </a:p>
          <a:p>
            <a:pPr algn="l"/>
            <a:r>
              <a:rPr lang="en-US" sz="1800" dirty="0">
                <a:solidFill>
                  <a:schemeClr val="tx1"/>
                </a:solidFill>
                <a:latin typeface="Geo Sans Light NWEA" panose="02000603020000020003" pitchFamily="2" charset="0"/>
              </a:rPr>
              <a:t>fashion enthusiasts.</a:t>
            </a:r>
          </a:p>
        </p:txBody>
      </p:sp>
      <p:pic>
        <p:nvPicPr>
          <p:cNvPr id="9218" name="Picture 2" descr="Free Podcast Popular vector and picture">
            <a:hlinkClick r:id="rId5"/>
            <a:extLst>
              <a:ext uri="{FF2B5EF4-FFF2-40B4-BE49-F238E27FC236}">
                <a16:creationId xmlns:a16="http://schemas.microsoft.com/office/drawing/2014/main" id="{5EC7EC82-3AF0-68DE-9D34-C9AD667CDB7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5556" y1="19444" x2="52778" y2="20972"/>
                        <a14:foregroundMark x1="52778" y1="20972" x2="69167" y2="42500"/>
                        <a14:foregroundMark x1="69167" y1="42500" x2="53472" y2="70139"/>
                        <a14:foregroundMark x1="53472" y1="70139" x2="31944" y2="54583"/>
                        <a14:foregroundMark x1="31944" y1="54583" x2="37361" y2="19167"/>
                        <a14:foregroundMark x1="57222" y1="36944" x2="47222" y2="62222"/>
                        <a14:foregroundMark x1="49028" y1="31806" x2="53056" y2="66944"/>
                        <a14:foregroundMark x1="46667" y1="32778" x2="46250" y2="58611"/>
                        <a14:foregroundMark x1="46250" y1="58611" x2="57222" y2="17361"/>
                        <a14:foregroundMark x1="57222" y1="17361" x2="66389" y2="42083"/>
                        <a14:foregroundMark x1="60278" y1="32500" x2="50694" y2="33333"/>
                        <a14:foregroundMark x1="50694" y1="33333" x2="63611" y2="30278"/>
                        <a14:foregroundMark x1="63611" y1="30278" x2="66667" y2="33194"/>
                        <a14:foregroundMark x1="51111" y1="26389" x2="60972" y2="32917"/>
                        <a14:foregroundMark x1="60972" y1="32917" x2="64306" y2="38611"/>
                        <a14:foregroundMark x1="37639" y1="49583" x2="44306" y2="58194"/>
                        <a14:foregroundMark x1="44306" y1="58194" x2="59444" y2="57917"/>
                        <a14:foregroundMark x1="59444" y1="57917" x2="62639" y2="53056"/>
                        <a14:foregroundMark x1="58194" y1="47500" x2="59306" y2="31528"/>
                        <a14:foregroundMark x1="68750" y1="46250" x2="66111" y2="37361"/>
                      </a14:backgroundRemoval>
                    </a14:imgEffect>
                  </a14:imgLayer>
                </a14:imgProps>
              </a:ext>
              <a:ext uri="{28A0092B-C50C-407E-A947-70E740481C1C}">
                <a14:useLocalDpi xmlns:a14="http://schemas.microsoft.com/office/drawing/2010/main" val="0"/>
              </a:ext>
            </a:extLst>
          </a:blip>
          <a:srcRect/>
          <a:stretch>
            <a:fillRect/>
          </a:stretch>
        </p:blipFill>
        <p:spPr bwMode="auto">
          <a:xfrm>
            <a:off x="6008754" y="1841645"/>
            <a:ext cx="1152561" cy="115256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54;p13">
            <a:extLst>
              <a:ext uri="{FF2B5EF4-FFF2-40B4-BE49-F238E27FC236}">
                <a16:creationId xmlns:a16="http://schemas.microsoft.com/office/drawing/2014/main" id="{0BE49C11-BF36-F1FB-AE46-37D6A1AF9369}"/>
              </a:ext>
            </a:extLst>
          </p:cNvPr>
          <p:cNvSpPr txBox="1">
            <a:spLocks/>
          </p:cNvSpPr>
          <p:nvPr/>
        </p:nvSpPr>
        <p:spPr>
          <a:xfrm>
            <a:off x="6731224" y="1643232"/>
            <a:ext cx="1564801" cy="77469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400" b="1" dirty="0">
                <a:solidFill>
                  <a:schemeClr val="accent4">
                    <a:lumMod val="75000"/>
                  </a:schemeClr>
                </a:solidFill>
                <a:latin typeface="Geo Sans Light NWEA" panose="02000603020000020003" pitchFamily="2" charset="0"/>
              </a:rPr>
              <a:t>Click to play </a:t>
            </a:r>
          </a:p>
          <a:p>
            <a:r>
              <a:rPr lang="en-US" sz="1400" b="1" dirty="0">
                <a:solidFill>
                  <a:schemeClr val="accent4">
                    <a:lumMod val="75000"/>
                  </a:schemeClr>
                </a:solidFill>
                <a:latin typeface="Geo Sans Light NWEA" panose="02000603020000020003" pitchFamily="2" charset="0"/>
              </a:rPr>
              <a:t>on YouTube</a:t>
            </a:r>
            <a:endParaRPr lang="en-GB" sz="1400" b="1" dirty="0">
              <a:solidFill>
                <a:schemeClr val="accent4">
                  <a:lumMod val="75000"/>
                </a:schemeClr>
              </a:solidFill>
              <a:latin typeface="Geo Sans Light NWEA" panose="02000603020000020003" pitchFamily="2" charset="0"/>
            </a:endParaRPr>
          </a:p>
        </p:txBody>
      </p:sp>
      <p:pic>
        <p:nvPicPr>
          <p:cNvPr id="19" name="Picture 18" descr="A picture containing drawing, human face, painting, art&#10;&#10;Description automatically generated">
            <a:extLst>
              <a:ext uri="{FF2B5EF4-FFF2-40B4-BE49-F238E27FC236}">
                <a16:creationId xmlns:a16="http://schemas.microsoft.com/office/drawing/2014/main" id="{00DCF304-5850-8686-3D51-FE4A9D7FEB05}"/>
              </a:ext>
            </a:extLst>
          </p:cNvPr>
          <p:cNvPicPr>
            <a:picLocks noChangeAspect="1"/>
          </p:cNvPicPr>
          <p:nvPr/>
        </p:nvPicPr>
        <p:blipFill>
          <a:blip r:embed="rId8"/>
          <a:stretch>
            <a:fillRect/>
          </a:stretch>
        </p:blipFill>
        <p:spPr>
          <a:xfrm>
            <a:off x="7329487" y="2571750"/>
            <a:ext cx="1300828" cy="1965060"/>
          </a:xfrm>
          <a:prstGeom prst="rect">
            <a:avLst/>
          </a:prstGeom>
        </p:spPr>
      </p:pic>
      <p:cxnSp>
        <p:nvCxnSpPr>
          <p:cNvPr id="21" name="Connector: Curved 20">
            <a:extLst>
              <a:ext uri="{FF2B5EF4-FFF2-40B4-BE49-F238E27FC236}">
                <a16:creationId xmlns:a16="http://schemas.microsoft.com/office/drawing/2014/main" id="{B6FB8D4A-F809-A1EF-FB6D-1DDA798DDEBF}"/>
              </a:ext>
            </a:extLst>
          </p:cNvPr>
          <p:cNvCxnSpPr>
            <a:cxnSpLocks/>
            <a:stCxn id="5" idx="2"/>
          </p:cNvCxnSpPr>
          <p:nvPr/>
        </p:nvCxnSpPr>
        <p:spPr>
          <a:xfrm rot="5400000">
            <a:off x="7214524" y="2272649"/>
            <a:ext cx="153825" cy="444378"/>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4B46607-D1CA-FBCF-ED0B-61025338AF1F}"/>
              </a:ext>
            </a:extLst>
          </p:cNvPr>
          <p:cNvSpPr/>
          <p:nvPr/>
        </p:nvSpPr>
        <p:spPr>
          <a:xfrm>
            <a:off x="2333845" y="594574"/>
            <a:ext cx="4476307" cy="49973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The Music of David Bowie</a:t>
            </a:r>
          </a:p>
        </p:txBody>
      </p:sp>
      <p:pic>
        <p:nvPicPr>
          <p:cNvPr id="3" name="Picture 2" descr="A logo of a planet earth with headphones&#10;&#10;Description automatically generated">
            <a:extLst>
              <a:ext uri="{FF2B5EF4-FFF2-40B4-BE49-F238E27FC236}">
                <a16:creationId xmlns:a16="http://schemas.microsoft.com/office/drawing/2014/main" id="{F7F35E39-9B4A-8BFB-D86C-909D98257BDC}"/>
              </a:ext>
            </a:extLst>
          </p:cNvPr>
          <p:cNvPicPr>
            <a:picLocks noChangeAspect="1"/>
          </p:cNvPicPr>
          <p:nvPr/>
        </p:nvPicPr>
        <p:blipFill>
          <a:blip r:embed="rId9"/>
          <a:stretch>
            <a:fillRect/>
          </a:stretch>
        </p:blipFill>
        <p:spPr>
          <a:xfrm>
            <a:off x="11352" y="4158860"/>
            <a:ext cx="956537" cy="956537"/>
          </a:xfrm>
          <a:prstGeom prst="rect">
            <a:avLst/>
          </a:prstGeom>
        </p:spPr>
      </p:pic>
    </p:spTree>
    <p:extLst>
      <p:ext uri="{BB962C8B-B14F-4D97-AF65-F5344CB8AC3E}">
        <p14:creationId xmlns:p14="http://schemas.microsoft.com/office/powerpoint/2010/main" val="20765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xEl>
                                              <p:pRg st="9" end="9"/>
                                            </p:txEl>
                                          </p:spTgt>
                                        </p:tgtEl>
                                        <p:attrNameLst>
                                          <p:attrName>style.visibility</p:attrName>
                                        </p:attrNameLst>
                                      </p:cBhvr>
                                      <p:to>
                                        <p:strVal val="visible"/>
                                      </p:to>
                                    </p:set>
                                    <p:animEffect transition="in" filter="fade">
                                      <p:cBhvr>
                                        <p:cTn id="32" dur="500"/>
                                        <p:tgtEl>
                                          <p:spTgt spid="17">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218"/>
                                        </p:tgtEl>
                                        <p:attrNameLst>
                                          <p:attrName>style.visibility</p:attrName>
                                        </p:attrNameLst>
                                      </p:cBhvr>
                                      <p:to>
                                        <p:strVal val="visible"/>
                                      </p:to>
                                    </p:set>
                                    <p:animEffect transition="in" filter="circle(in)">
                                      <p:cBhvr>
                                        <p:cTn id="37" dur="2000"/>
                                        <p:tgtEl>
                                          <p:spTgt spid="921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par>
                                <p:cTn id="41" presetID="6"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1" name="Picture 10">
            <a:extLst>
              <a:ext uri="{FF2B5EF4-FFF2-40B4-BE49-F238E27FC236}">
                <a16:creationId xmlns:a16="http://schemas.microsoft.com/office/drawing/2014/main" id="{86A02934-1856-4AF9-4BF3-FB04BD5E1AA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2" name="Rectangle 11">
            <a:extLst>
              <a:ext uri="{FF2B5EF4-FFF2-40B4-BE49-F238E27FC236}">
                <a16:creationId xmlns:a16="http://schemas.microsoft.com/office/drawing/2014/main" id="{52826299-7D5D-56B8-5993-407A0F54A0B9}"/>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1286308" y="1614838"/>
            <a:ext cx="7387792" cy="2934393"/>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2000" dirty="0">
                <a:solidFill>
                  <a:schemeClr val="tx1"/>
                </a:solidFill>
                <a:latin typeface="Geo Sans Light NWEA" panose="02000603020000020003" pitchFamily="2" charset="0"/>
              </a:rPr>
              <a:t>Bowie played the role of the Goblin King, in the movie "Labyrinth.“</a:t>
            </a:r>
          </a:p>
          <a:p>
            <a:pPr algn="l"/>
            <a:r>
              <a:rPr lang="en-US" sz="2000" dirty="0">
                <a:solidFill>
                  <a:schemeClr val="tx1"/>
                </a:solidFill>
                <a:latin typeface="Geo Sans Light NWEA" panose="02000603020000020003" pitchFamily="2" charset="0"/>
              </a:rPr>
              <a:t> </a:t>
            </a:r>
          </a:p>
          <a:p>
            <a:pPr algn="l"/>
            <a:r>
              <a:rPr lang="en-US" sz="2000" dirty="0">
                <a:solidFill>
                  <a:schemeClr val="tx1"/>
                </a:solidFill>
                <a:latin typeface="Geo Sans Light NWEA" panose="02000603020000020003" pitchFamily="2" charset="0"/>
              </a:rPr>
              <a:t>One of his eye pupils does not dilate so is larger than the other.</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He was the first artist to release a ‘CD’.</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He created his own internet service in 1998 called</a:t>
            </a:r>
          </a:p>
          <a:p>
            <a:pPr algn="l"/>
            <a:r>
              <a:rPr lang="en-US" sz="2000" dirty="0" err="1">
                <a:solidFill>
                  <a:schemeClr val="tx1"/>
                </a:solidFill>
                <a:latin typeface="Geo Sans Light NWEA" panose="02000603020000020003" pitchFamily="2" charset="0"/>
              </a:rPr>
              <a:t>BowieNet</a:t>
            </a:r>
            <a:r>
              <a:rPr lang="en-US" sz="2000" dirty="0">
                <a:solidFill>
                  <a:schemeClr val="tx1"/>
                </a:solidFill>
                <a:latin typeface="Geo Sans Light NWEA" panose="02000603020000020003" pitchFamily="2" charset="0"/>
              </a:rPr>
              <a:t> and was one of the first artists to embrace </a:t>
            </a:r>
          </a:p>
          <a:p>
            <a:pPr algn="l"/>
            <a:r>
              <a:rPr lang="en-US" sz="2000" dirty="0">
                <a:solidFill>
                  <a:schemeClr val="tx1"/>
                </a:solidFill>
                <a:latin typeface="Geo Sans Light NWEA" panose="02000603020000020003" pitchFamily="2" charset="0"/>
              </a:rPr>
              <a:t>the internet as a way to communicate with fans.</a:t>
            </a:r>
          </a:p>
        </p:txBody>
      </p:sp>
      <p:pic>
        <p:nvPicPr>
          <p:cNvPr id="2056" name="Picture 8" descr="Free Wow Astonished illustration and picture">
            <a:extLst>
              <a:ext uri="{FF2B5EF4-FFF2-40B4-BE49-F238E27FC236}">
                <a16:creationId xmlns:a16="http://schemas.microsoft.com/office/drawing/2014/main" id="{D70E2B2A-2A4A-1BB8-0A8D-1F4F0289B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2610">
            <a:off x="493686" y="478624"/>
            <a:ext cx="1585244" cy="1187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ree Wow Astonished illustration and picture">
            <a:extLst>
              <a:ext uri="{FF2B5EF4-FFF2-40B4-BE49-F238E27FC236}">
                <a16:creationId xmlns:a16="http://schemas.microsoft.com/office/drawing/2014/main" id="{9E071EDB-DD10-C7FC-3548-4D11BBD3B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69977">
            <a:off x="7063654" y="500355"/>
            <a:ext cx="1585244" cy="11872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omics Bang vector and picture">
            <a:extLst>
              <a:ext uri="{FF2B5EF4-FFF2-40B4-BE49-F238E27FC236}">
                <a16:creationId xmlns:a16="http://schemas.microsoft.com/office/drawing/2014/main" id="{3BA7AB3A-F2E1-4EC1-07C9-BE9F55A5B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1706328"/>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ree Comics Bang vector and picture">
            <a:extLst>
              <a:ext uri="{FF2B5EF4-FFF2-40B4-BE49-F238E27FC236}">
                <a16:creationId xmlns:a16="http://schemas.microsoft.com/office/drawing/2014/main" id="{6B7CAC1B-7966-4DDD-1192-8C86A275D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2312474"/>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ree Comics Bang vector and picture">
            <a:extLst>
              <a:ext uri="{FF2B5EF4-FFF2-40B4-BE49-F238E27FC236}">
                <a16:creationId xmlns:a16="http://schemas.microsoft.com/office/drawing/2014/main" id="{C6D75F3A-5092-98F6-40D6-428AB0819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2918620"/>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ree Comics Bang vector and picture">
            <a:extLst>
              <a:ext uri="{FF2B5EF4-FFF2-40B4-BE49-F238E27FC236}">
                <a16:creationId xmlns:a16="http://schemas.microsoft.com/office/drawing/2014/main" id="{4F5A6E21-7DA1-2274-B27C-F8F0D9846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718" y="3524766"/>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drawing, human face, painting, art&#10;&#10;Description automatically generated">
            <a:extLst>
              <a:ext uri="{FF2B5EF4-FFF2-40B4-BE49-F238E27FC236}">
                <a16:creationId xmlns:a16="http://schemas.microsoft.com/office/drawing/2014/main" id="{78CC3A27-200C-4F80-799F-F062B69F5865}"/>
              </a:ext>
            </a:extLst>
          </p:cNvPr>
          <p:cNvPicPr>
            <a:picLocks noChangeAspect="1"/>
          </p:cNvPicPr>
          <p:nvPr/>
        </p:nvPicPr>
        <p:blipFill>
          <a:blip r:embed="rId7"/>
          <a:stretch>
            <a:fillRect/>
          </a:stretch>
        </p:blipFill>
        <p:spPr>
          <a:xfrm>
            <a:off x="7329487" y="2571750"/>
            <a:ext cx="1300828" cy="1965060"/>
          </a:xfrm>
          <a:prstGeom prst="rect">
            <a:avLst/>
          </a:prstGeom>
        </p:spPr>
      </p:pic>
      <p:sp>
        <p:nvSpPr>
          <p:cNvPr id="2" name="Rectangle 1">
            <a:extLst>
              <a:ext uri="{FF2B5EF4-FFF2-40B4-BE49-F238E27FC236}">
                <a16:creationId xmlns:a16="http://schemas.microsoft.com/office/drawing/2014/main" id="{AAC9F7BF-AD52-544D-E0AC-F5793E33993E}"/>
              </a:ext>
            </a:extLst>
          </p:cNvPr>
          <p:cNvSpPr/>
          <p:nvPr/>
        </p:nvSpPr>
        <p:spPr>
          <a:xfrm>
            <a:off x="2329739" y="667875"/>
            <a:ext cx="4476307" cy="4997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Fun Facts</a:t>
            </a:r>
          </a:p>
        </p:txBody>
      </p:sp>
      <p:pic>
        <p:nvPicPr>
          <p:cNvPr id="3" name="Picture 2" descr="A logo of a planet earth with headphones&#10;&#10;Description automatically generated">
            <a:extLst>
              <a:ext uri="{FF2B5EF4-FFF2-40B4-BE49-F238E27FC236}">
                <a16:creationId xmlns:a16="http://schemas.microsoft.com/office/drawing/2014/main" id="{D7941E20-B532-C126-4549-DC594FEAB027}"/>
              </a:ext>
            </a:extLst>
          </p:cNvPr>
          <p:cNvPicPr>
            <a:picLocks noChangeAspect="1"/>
          </p:cNvPicPr>
          <p:nvPr/>
        </p:nvPicPr>
        <p:blipFill>
          <a:blip r:embed="rId8"/>
          <a:stretch>
            <a:fillRect/>
          </a:stretch>
        </p:blipFill>
        <p:spPr>
          <a:xfrm>
            <a:off x="11352" y="4158860"/>
            <a:ext cx="956537" cy="956537"/>
          </a:xfrm>
          <a:prstGeom prst="rect">
            <a:avLst/>
          </a:prstGeom>
        </p:spPr>
      </p:pic>
    </p:spTree>
    <p:extLst>
      <p:ext uri="{BB962C8B-B14F-4D97-AF65-F5344CB8AC3E}">
        <p14:creationId xmlns:p14="http://schemas.microsoft.com/office/powerpoint/2010/main" val="383277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animEffect transition="in" filter="fade">
                                      <p:cBhvr>
                                        <p:cTn id="25" dur="500"/>
                                        <p:tgtEl>
                                          <p:spTgt spid="17">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8" end="8"/>
                                            </p:txEl>
                                          </p:spTgt>
                                        </p:tgtEl>
                                        <p:attrNameLst>
                                          <p:attrName>style.visibility</p:attrName>
                                        </p:attrNameLst>
                                      </p:cBhvr>
                                      <p:to>
                                        <p:strVal val="visible"/>
                                      </p:to>
                                    </p:set>
                                    <p:animEffect transition="in" filter="fade">
                                      <p:cBhvr>
                                        <p:cTn id="28"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A9DD3ECF-AFD7-5B45-5F61-44241035D87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8" name="Rectangle 7">
            <a:extLst>
              <a:ext uri="{FF2B5EF4-FFF2-40B4-BE49-F238E27FC236}">
                <a16:creationId xmlns:a16="http://schemas.microsoft.com/office/drawing/2014/main" id="{CAA73690-0D08-CEE2-AAC8-82119D70A982}"/>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833998" y="1231066"/>
            <a:ext cx="7119525" cy="3899902"/>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1800" dirty="0">
                <a:solidFill>
                  <a:schemeClr val="tx1"/>
                </a:solidFill>
                <a:latin typeface="Geo Sans Light NWEA" panose="02000603020000020003" pitchFamily="2" charset="0"/>
              </a:rPr>
              <a:t>Even after his passing in 2016, Bowie's impact on music and popular culture remains significant. His music continues to be celebrated and enjoyed by millions of fans worldwide.</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His creativity and individuality will forever inspire us to dream </a:t>
            </a:r>
          </a:p>
          <a:p>
            <a:pPr algn="l"/>
            <a:r>
              <a:rPr lang="en-US" sz="1800" dirty="0">
                <a:solidFill>
                  <a:schemeClr val="tx1"/>
                </a:solidFill>
                <a:latin typeface="Geo Sans Light NWEA" panose="02000603020000020003" pitchFamily="2" charset="0"/>
              </a:rPr>
              <a:t>big and be true to ourselves. </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Bowie encouraged people to embrace their uniqueness and</a:t>
            </a:r>
          </a:p>
          <a:p>
            <a:pPr algn="l"/>
            <a:r>
              <a:rPr lang="en-US" sz="1800" dirty="0">
                <a:solidFill>
                  <a:schemeClr val="tx1"/>
                </a:solidFill>
                <a:latin typeface="Geo Sans Light NWEA" panose="02000603020000020003" pitchFamily="2" charset="0"/>
              </a:rPr>
              <a:t>express themselves freely. He taught us that it's okay to be</a:t>
            </a:r>
          </a:p>
          <a:p>
            <a:pPr algn="l"/>
            <a:r>
              <a:rPr lang="en-US" sz="1800" dirty="0">
                <a:solidFill>
                  <a:schemeClr val="tx1"/>
                </a:solidFill>
                <a:latin typeface="Geo Sans Light NWEA" panose="02000603020000020003" pitchFamily="2" charset="0"/>
              </a:rPr>
              <a:t>different and that our differences make us special.</a:t>
            </a: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p:txBody>
      </p:sp>
      <p:pic>
        <p:nvPicPr>
          <p:cNvPr id="15" name="Picture 14" descr="A picture containing drawing, human face, painting, art&#10;&#10;Description automatically generated">
            <a:extLst>
              <a:ext uri="{FF2B5EF4-FFF2-40B4-BE49-F238E27FC236}">
                <a16:creationId xmlns:a16="http://schemas.microsoft.com/office/drawing/2014/main" id="{239C4DB1-4B24-436E-A099-93066602E23B}"/>
              </a:ext>
            </a:extLst>
          </p:cNvPr>
          <p:cNvPicPr>
            <a:picLocks noChangeAspect="1"/>
          </p:cNvPicPr>
          <p:nvPr/>
        </p:nvPicPr>
        <p:blipFill>
          <a:blip r:embed="rId5"/>
          <a:stretch>
            <a:fillRect/>
          </a:stretch>
        </p:blipFill>
        <p:spPr>
          <a:xfrm>
            <a:off x="7329487" y="2571750"/>
            <a:ext cx="1300828" cy="1965060"/>
          </a:xfrm>
          <a:prstGeom prst="rect">
            <a:avLst/>
          </a:prstGeom>
        </p:spPr>
      </p:pic>
      <p:sp>
        <p:nvSpPr>
          <p:cNvPr id="2" name="Rectangle 1">
            <a:extLst>
              <a:ext uri="{FF2B5EF4-FFF2-40B4-BE49-F238E27FC236}">
                <a16:creationId xmlns:a16="http://schemas.microsoft.com/office/drawing/2014/main" id="{B32E6C92-175B-B7F2-16EF-9ADA542F0969}"/>
              </a:ext>
            </a:extLst>
          </p:cNvPr>
          <p:cNvSpPr/>
          <p:nvPr/>
        </p:nvSpPr>
        <p:spPr>
          <a:xfrm>
            <a:off x="2333845" y="677954"/>
            <a:ext cx="4476307" cy="499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His Message and Legacy</a:t>
            </a:r>
          </a:p>
        </p:txBody>
      </p:sp>
      <p:pic>
        <p:nvPicPr>
          <p:cNvPr id="4" name="Picture 3" descr="A logo of a planet earth with headphones&#10;&#10;Description automatically generated">
            <a:extLst>
              <a:ext uri="{FF2B5EF4-FFF2-40B4-BE49-F238E27FC236}">
                <a16:creationId xmlns:a16="http://schemas.microsoft.com/office/drawing/2014/main" id="{2177896F-218E-8853-5149-337B0E8736EE}"/>
              </a:ext>
            </a:extLst>
          </p:cNvPr>
          <p:cNvPicPr>
            <a:picLocks noChangeAspect="1"/>
          </p:cNvPicPr>
          <p:nvPr/>
        </p:nvPicPr>
        <p:blipFill>
          <a:blip r:embed="rId6"/>
          <a:stretch>
            <a:fillRect/>
          </a:stretch>
        </p:blipFill>
        <p:spPr>
          <a:xfrm>
            <a:off x="11352" y="4158860"/>
            <a:ext cx="956537" cy="956537"/>
          </a:xfrm>
          <a:prstGeom prst="rect">
            <a:avLst/>
          </a:prstGeom>
        </p:spPr>
      </p:pic>
    </p:spTree>
    <p:extLst>
      <p:ext uri="{BB962C8B-B14F-4D97-AF65-F5344CB8AC3E}">
        <p14:creationId xmlns:p14="http://schemas.microsoft.com/office/powerpoint/2010/main" val="16350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animEffect transition="in" filter="fade">
                                      <p:cBhvr>
                                        <p:cTn id="20" dur="500"/>
                                        <p:tgtEl>
                                          <p:spTgt spid="1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animEffect transition="in" filter="fade">
                                      <p:cBhvr>
                                        <p:cTn id="23" dur="500"/>
                                        <p:tgtEl>
                                          <p:spTgt spid="1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8" name="Picture 7">
            <a:extLst>
              <a:ext uri="{FF2B5EF4-FFF2-40B4-BE49-F238E27FC236}">
                <a16:creationId xmlns:a16="http://schemas.microsoft.com/office/drawing/2014/main" id="{259F45EF-B3C3-5A16-959A-967ECCD382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0" name="Rectangle 9">
            <a:extLst>
              <a:ext uri="{FF2B5EF4-FFF2-40B4-BE49-F238E27FC236}">
                <a16:creationId xmlns:a16="http://schemas.microsoft.com/office/drawing/2014/main" id="{DD6457FF-CD86-6BCC-7500-3914CC4A7FE2}"/>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3690773" y="876014"/>
            <a:ext cx="4802547" cy="319828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2000" dirty="0">
                <a:solidFill>
                  <a:schemeClr val="tx1"/>
                </a:solidFill>
                <a:latin typeface="Geo Sans Light NWEA" panose="02000603020000020003" pitchFamily="2" charset="0"/>
              </a:rPr>
              <a:t>We hope you enjoyed learning a little about David Bowie and his amazing journey through music (and space), and we hope you enjoy learning even more about him this September!</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Remember to keep exploring, </a:t>
            </a:r>
          </a:p>
          <a:p>
            <a:pPr algn="l"/>
            <a:r>
              <a:rPr lang="en-US" sz="2000" dirty="0">
                <a:solidFill>
                  <a:schemeClr val="tx1"/>
                </a:solidFill>
                <a:latin typeface="Geo Sans Light NWEA" panose="02000603020000020003" pitchFamily="2" charset="0"/>
              </a:rPr>
              <a:t>imagining, and embracing your </a:t>
            </a:r>
          </a:p>
          <a:p>
            <a:pPr algn="l"/>
            <a:r>
              <a:rPr lang="en-US" sz="2000" dirty="0">
                <a:solidFill>
                  <a:schemeClr val="tx1"/>
                </a:solidFill>
                <a:latin typeface="Geo Sans Light NWEA" panose="02000603020000020003" pitchFamily="2" charset="0"/>
              </a:rPr>
              <a:t>own unique spirit, just like </a:t>
            </a:r>
          </a:p>
          <a:p>
            <a:pPr algn="l"/>
            <a:r>
              <a:rPr lang="en-US" sz="2000" dirty="0">
                <a:solidFill>
                  <a:schemeClr val="tx1"/>
                </a:solidFill>
                <a:latin typeface="Geo Sans Light NWEA" panose="02000603020000020003" pitchFamily="2" charset="0"/>
              </a:rPr>
              <a:t>Bowie did.</a:t>
            </a:r>
          </a:p>
        </p:txBody>
      </p:sp>
      <p:pic>
        <p:nvPicPr>
          <p:cNvPr id="7" name="Picture 6">
            <a:extLst>
              <a:ext uri="{FF2B5EF4-FFF2-40B4-BE49-F238E27FC236}">
                <a16:creationId xmlns:a16="http://schemas.microsoft.com/office/drawing/2014/main" id="{0C829492-D5BB-2ED9-8C53-6A2F68107F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37917" t="27841" r="37333" b="9947"/>
          <a:stretch/>
        </p:blipFill>
        <p:spPr>
          <a:xfrm>
            <a:off x="956536" y="972608"/>
            <a:ext cx="2263140" cy="3198284"/>
          </a:xfrm>
          <a:prstGeom prst="rect">
            <a:avLst/>
          </a:prstGeom>
          <a:ln>
            <a:noFill/>
          </a:ln>
          <a:effectLst>
            <a:outerShdw blurRad="292100" dist="139700" dir="2700000" algn="tl" rotWithShape="0">
              <a:srgbClr val="333333">
                <a:alpha val="65000"/>
              </a:srgbClr>
            </a:outerShdw>
          </a:effectLst>
        </p:spPr>
      </p:pic>
      <p:pic>
        <p:nvPicPr>
          <p:cNvPr id="14" name="Picture 13" descr="A logo of a planet earth with headphones&#10;&#10;Description automatically generated">
            <a:extLst>
              <a:ext uri="{FF2B5EF4-FFF2-40B4-BE49-F238E27FC236}">
                <a16:creationId xmlns:a16="http://schemas.microsoft.com/office/drawing/2014/main" id="{AA1656B4-AA2B-4450-7761-D4EEE7AC523A}"/>
              </a:ext>
            </a:extLst>
          </p:cNvPr>
          <p:cNvPicPr>
            <a:picLocks noChangeAspect="1"/>
          </p:cNvPicPr>
          <p:nvPr/>
        </p:nvPicPr>
        <p:blipFill>
          <a:blip r:embed="rId7"/>
          <a:stretch>
            <a:fillRect/>
          </a:stretch>
        </p:blipFill>
        <p:spPr>
          <a:xfrm>
            <a:off x="11352" y="4158860"/>
            <a:ext cx="956537" cy="956537"/>
          </a:xfrm>
          <a:prstGeom prst="rect">
            <a:avLst/>
          </a:prstGeom>
        </p:spPr>
      </p:pic>
      <p:pic>
        <p:nvPicPr>
          <p:cNvPr id="19" name="Picture 18" descr="A picture containing drawing, human face, painting, art&#10;&#10;Description automatically generated">
            <a:extLst>
              <a:ext uri="{FF2B5EF4-FFF2-40B4-BE49-F238E27FC236}">
                <a16:creationId xmlns:a16="http://schemas.microsoft.com/office/drawing/2014/main" id="{3505671D-772B-3E49-8E6B-A3E2F821621D}"/>
              </a:ext>
            </a:extLst>
          </p:cNvPr>
          <p:cNvPicPr>
            <a:picLocks noChangeAspect="1"/>
          </p:cNvPicPr>
          <p:nvPr/>
        </p:nvPicPr>
        <p:blipFill>
          <a:blip r:embed="rId8"/>
          <a:stretch>
            <a:fillRect/>
          </a:stretch>
        </p:blipFill>
        <p:spPr>
          <a:xfrm>
            <a:off x="7329487" y="2571750"/>
            <a:ext cx="1300828" cy="1965060"/>
          </a:xfrm>
          <a:prstGeom prst="rect">
            <a:avLst/>
          </a:prstGeom>
        </p:spPr>
      </p:pic>
    </p:spTree>
    <p:extLst>
      <p:ext uri="{BB962C8B-B14F-4D97-AF65-F5344CB8AC3E}">
        <p14:creationId xmlns:p14="http://schemas.microsoft.com/office/powerpoint/2010/main" val="6057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2978</TotalTime>
  <Words>450</Words>
  <Application>Microsoft Office PowerPoint</Application>
  <PresentationFormat>On-screen Show (16:9)</PresentationFormat>
  <Paragraphs>64</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Geo Sans Light NWEA</vt:lpstr>
      <vt:lpstr>Arial</vt:lpstr>
      <vt:lpstr>Simple Light</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Phoenix</dc:title>
  <dc:creator>Manic Street Teachers</dc:creator>
  <cp:lastModifiedBy>Matthew Dix</cp:lastModifiedBy>
  <cp:revision>115</cp:revision>
  <dcterms:modified xsi:type="dcterms:W3CDTF">2024-08-20T19:35:34Z</dcterms:modified>
</cp:coreProperties>
</file>