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88" r:id="rId2"/>
    <p:sldId id="313" r:id="rId3"/>
    <p:sldId id="314" r:id="rId4"/>
    <p:sldId id="315" r:id="rId5"/>
    <p:sldId id="302" r:id="rId6"/>
    <p:sldId id="303" r:id="rId7"/>
    <p:sldId id="304" r:id="rId8"/>
    <p:sldId id="309" r:id="rId9"/>
    <p:sldId id="305" r:id="rId10"/>
    <p:sldId id="307" r:id="rId11"/>
    <p:sldId id="306" r:id="rId12"/>
    <p:sldId id="316" r:id="rId13"/>
    <p:sldId id="308" r:id="rId14"/>
    <p:sldId id="310" r:id="rId15"/>
  </p:sldIdLst>
  <p:sldSz cx="9144000" cy="5143500" type="screen16x9"/>
  <p:notesSz cx="6858000" cy="9144000"/>
  <p:embeddedFontLst>
    <p:embeddedFont>
      <p:font typeface="Geo Sans Light NWEA" panose="020B0604020202020204"/>
      <p:regular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FFBEF"/>
    <a:srgbClr val="F0F0F0"/>
    <a:srgbClr val="F2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00" autoAdjust="0"/>
    <p:restoredTop sz="93634" autoAdjust="0"/>
  </p:normalViewPr>
  <p:slideViewPr>
    <p:cSldViewPr snapToGrid="0">
      <p:cViewPr varScale="1">
        <p:scale>
          <a:sx n="118" d="100"/>
          <a:sy n="118" d="100"/>
        </p:scale>
        <p:origin x="106" y="91"/>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74069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16631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0405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29125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0758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u="sng" dirty="0">
                <a:solidFill>
                  <a:schemeClr val="tx1"/>
                </a:solidFill>
                <a:latin typeface="+mj-lt"/>
              </a:rPr>
              <a:t>Images</a:t>
            </a:r>
          </a:p>
          <a:p>
            <a:pPr marL="0" lvl="0" indent="0" algn="l" rtl="0">
              <a:spcBef>
                <a:spcPts val="0"/>
              </a:spcBef>
              <a:spcAft>
                <a:spcPts val="0"/>
              </a:spcAft>
              <a:buNone/>
            </a:pPr>
            <a:r>
              <a:rPr lang="en-GB" dirty="0">
                <a:solidFill>
                  <a:schemeClr val="tx1"/>
                </a:solidFill>
                <a:latin typeface="+mj-lt"/>
              </a:rPr>
              <a:t>"Old Man" icon by David </a:t>
            </a:r>
            <a:r>
              <a:rPr lang="en-GB" dirty="0" err="1">
                <a:solidFill>
                  <a:schemeClr val="tx1"/>
                </a:solidFill>
                <a:latin typeface="+mj-lt"/>
              </a:rPr>
              <a:t>Khai</a:t>
            </a:r>
            <a:r>
              <a:rPr lang="en-GB" dirty="0">
                <a:solidFill>
                  <a:schemeClr val="tx1"/>
                </a:solidFill>
                <a:latin typeface="+mj-lt"/>
              </a:rPr>
              <a:t> from the Noun Project (https://thenounproject.com/browse/icons/term/old-man/) - 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chemeClr val="tx1"/>
                </a:solidFill>
                <a:effectLst/>
                <a:latin typeface="+mj-lt"/>
              </a:rPr>
              <a:t>“Disability” icon by Lars </a:t>
            </a:r>
            <a:r>
              <a:rPr lang="en-GB" b="0" i="0" dirty="0" err="1">
                <a:solidFill>
                  <a:schemeClr val="tx1"/>
                </a:solidFill>
                <a:effectLst/>
                <a:latin typeface="+mj-lt"/>
              </a:rPr>
              <a:t>Meiertoberens</a:t>
            </a:r>
            <a:r>
              <a:rPr lang="en-GB" b="0" i="0" dirty="0">
                <a:solidFill>
                  <a:schemeClr val="tx1"/>
                </a:solidFill>
                <a:effectLst/>
                <a:latin typeface="+mj-lt"/>
              </a:rPr>
              <a:t> from the Noun Project (https://thenounproject.com/icon/disability-6998539/) -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solidFill>
                  <a:schemeClr val="tx1"/>
                </a:solidFill>
                <a:latin typeface="+mj-lt"/>
              </a:rPr>
              <a:t>“Sex Reassignment” icon by </a:t>
            </a:r>
            <a:r>
              <a:rPr lang="en-GB" dirty="0" err="1">
                <a:solidFill>
                  <a:schemeClr val="tx1"/>
                </a:solidFill>
                <a:latin typeface="+mj-lt"/>
              </a:rPr>
              <a:t>Icogenix</a:t>
            </a:r>
            <a:r>
              <a:rPr lang="en-GB" dirty="0">
                <a:solidFill>
                  <a:schemeClr val="tx1"/>
                </a:solidFill>
                <a:latin typeface="+mj-lt"/>
              </a:rPr>
              <a:t> from the Noun Project (https://thenounproject.com/icon/sex-reassignment-6440986) </a:t>
            </a:r>
            <a:r>
              <a:rPr lang="en-GB" b="0" i="0" dirty="0">
                <a:solidFill>
                  <a:schemeClr val="tx1"/>
                </a:solidFill>
                <a:effectLst/>
                <a:latin typeface="+mj-lt"/>
              </a:rPr>
              <a:t>-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solidFill>
                  <a:schemeClr val="tx1"/>
                </a:solidFill>
                <a:latin typeface="+mj-lt"/>
              </a:rPr>
              <a:t>“marriage” icon by Good Wife from the Noun Project (https://thenounproject.com/icon/marriage-6270317) </a:t>
            </a:r>
            <a:r>
              <a:rPr lang="en-GB" b="0" i="0" dirty="0">
                <a:solidFill>
                  <a:schemeClr val="tx1"/>
                </a:solidFill>
                <a:effectLst/>
                <a:latin typeface="+mj-lt"/>
              </a:rPr>
              <a:t>-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“mother and baby” by Gan </a:t>
            </a:r>
            <a:r>
              <a:rPr lang="en-GB" b="0" i="0" dirty="0" err="1">
                <a:solidFill>
                  <a:srgbClr val="FFFFFF"/>
                </a:solidFill>
                <a:effectLst/>
                <a:latin typeface="+mj-lt"/>
              </a:rPr>
              <a:t>Khoon</a:t>
            </a:r>
            <a:r>
              <a:rPr lang="en-GB" b="0" i="0" dirty="0">
                <a:solidFill>
                  <a:srgbClr val="FFFFFF"/>
                </a:solidFill>
                <a:effectLst/>
                <a:latin typeface="+mj-lt"/>
              </a:rPr>
              <a:t> Lay from </a:t>
            </a:r>
            <a:r>
              <a:rPr lang="en-GB" b="0" i="0" u="none" strike="noStrike" dirty="0">
                <a:solidFill>
                  <a:srgbClr val="FFFFFF"/>
                </a:solidFill>
                <a:effectLst/>
                <a:latin typeface="+mj-lt"/>
              </a:rPr>
              <a:t>the Noun Project (https://thenounproject.com/icon/mother-and-baby-1915190) </a:t>
            </a:r>
            <a:r>
              <a:rPr lang="en-GB" b="0" i="0" dirty="0">
                <a:solidFill>
                  <a:schemeClr val="tx1"/>
                </a:solidFill>
                <a:effectLst/>
                <a:latin typeface="+mj-lt"/>
              </a:rPr>
              <a:t>-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“religion belief” by </a:t>
            </a:r>
            <a:r>
              <a:rPr lang="en-GB" b="0" i="0" dirty="0" err="1">
                <a:solidFill>
                  <a:srgbClr val="FFFFFF"/>
                </a:solidFill>
                <a:effectLst/>
                <a:latin typeface="+mj-lt"/>
              </a:rPr>
              <a:t>karyative</a:t>
            </a:r>
            <a:r>
              <a:rPr lang="en-GB" b="0" i="0" dirty="0">
                <a:solidFill>
                  <a:srgbClr val="FFFFFF"/>
                </a:solidFill>
                <a:effectLst/>
                <a:latin typeface="+mj-lt"/>
              </a:rPr>
              <a:t> from </a:t>
            </a:r>
            <a:r>
              <a:rPr lang="en-GB" b="0" i="0" u="none" strike="noStrike" dirty="0">
                <a:solidFill>
                  <a:srgbClr val="FFFFFF"/>
                </a:solidFill>
                <a:effectLst/>
                <a:latin typeface="+mj-lt"/>
              </a:rPr>
              <a:t>the Noun Project (https://thenounproject.com/icon/religion-belief-7373321) -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“Handshake” by Fiona OM from the Noun Project (https://thenounproject.com/icon/handshake-210064) </a:t>
            </a:r>
            <a:r>
              <a:rPr lang="en-GB" b="0" i="0" u="none" strike="noStrike" dirty="0">
                <a:solidFill>
                  <a:srgbClr val="FFFFFF"/>
                </a:solidFill>
                <a:effectLst/>
                <a:latin typeface="+mj-lt"/>
              </a:rPr>
              <a:t>- </a:t>
            </a:r>
            <a:r>
              <a:rPr lang="en-GB" dirty="0">
                <a:solidFill>
                  <a:schemeClr val="tx1"/>
                </a:solidFill>
                <a:latin typeface="+mj-lt"/>
              </a:rPr>
              <a:t>CC BY 3.0</a:t>
            </a:r>
            <a:endParaRPr lang="en-GB" b="0" i="0" dirty="0">
              <a:solidFill>
                <a:srgbClr val="FFFFFF"/>
              </a:solidFill>
              <a:effectLst/>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“male female” by </a:t>
            </a:r>
            <a:r>
              <a:rPr lang="en-GB" b="0" i="0" dirty="0" err="1">
                <a:solidFill>
                  <a:srgbClr val="FFFFFF"/>
                </a:solidFill>
                <a:effectLst/>
                <a:latin typeface="+mj-lt"/>
              </a:rPr>
              <a:t>Nubaia</a:t>
            </a:r>
            <a:r>
              <a:rPr lang="en-GB" b="0" i="0" dirty="0">
                <a:solidFill>
                  <a:srgbClr val="FFFFFF"/>
                </a:solidFill>
                <a:effectLst/>
                <a:latin typeface="+mj-lt"/>
              </a:rPr>
              <a:t> Karim Barsha from the Noun Project (https://thenounproject.com/icon/male-female-2139814) -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“sexual orientation” by </a:t>
            </a:r>
            <a:r>
              <a:rPr lang="en-GB" b="0" i="0" dirty="0" err="1">
                <a:solidFill>
                  <a:srgbClr val="FFFFFF"/>
                </a:solidFill>
                <a:effectLst/>
                <a:latin typeface="+mj-lt"/>
              </a:rPr>
              <a:t>Worakamon</a:t>
            </a:r>
            <a:r>
              <a:rPr lang="en-GB" b="0" i="0" dirty="0">
                <a:solidFill>
                  <a:srgbClr val="FFFFFF"/>
                </a:solidFill>
                <a:effectLst/>
                <a:latin typeface="+mj-lt"/>
              </a:rPr>
              <a:t> </a:t>
            </a:r>
            <a:r>
              <a:rPr lang="en-GB" b="0" i="0" dirty="0" err="1">
                <a:solidFill>
                  <a:srgbClr val="FFFFFF"/>
                </a:solidFill>
                <a:effectLst/>
                <a:latin typeface="+mj-lt"/>
              </a:rPr>
              <a:t>Saykajarn</a:t>
            </a:r>
            <a:r>
              <a:rPr lang="en-GB" b="0" i="0" dirty="0">
                <a:solidFill>
                  <a:srgbClr val="FFFFFF"/>
                </a:solidFill>
                <a:effectLst/>
                <a:latin typeface="+mj-lt"/>
              </a:rPr>
              <a:t> from </a:t>
            </a:r>
            <a:r>
              <a:rPr lang="en-GB" b="0" i="0" u="none" strike="noStrike" dirty="0">
                <a:solidFill>
                  <a:srgbClr val="FFFFFF"/>
                </a:solidFill>
                <a:effectLst/>
                <a:latin typeface="+mj-lt"/>
              </a:rPr>
              <a:t>the Noun Project (https://thenounproject.com/icon/sexual-orientation-3964611) </a:t>
            </a:r>
            <a:r>
              <a:rPr lang="en-GB" b="0" i="0" dirty="0">
                <a:solidFill>
                  <a:srgbClr val="FFFFFF"/>
                </a:solidFill>
                <a:effectLst/>
                <a:latin typeface="+mj-lt"/>
              </a:rPr>
              <a:t>-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solidFill>
                <a:schemeClr val="tx1"/>
              </a:solidFill>
              <a:latin typeface="+mj-lt"/>
            </a:endParaRPr>
          </a:p>
        </p:txBody>
      </p:sp>
    </p:spTree>
    <p:extLst>
      <p:ext uri="{BB962C8B-B14F-4D97-AF65-F5344CB8AC3E}">
        <p14:creationId xmlns:p14="http://schemas.microsoft.com/office/powerpoint/2010/main" val="1585248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u="sng" dirty="0">
                <a:solidFill>
                  <a:schemeClr val="tx1"/>
                </a:solidFill>
                <a:latin typeface="+mj-lt"/>
              </a:rPr>
              <a:t>Images</a:t>
            </a:r>
          </a:p>
          <a:p>
            <a:pPr marL="0" lvl="0" indent="0" algn="l" rtl="0">
              <a:spcBef>
                <a:spcPts val="0"/>
              </a:spcBef>
              <a:spcAft>
                <a:spcPts val="0"/>
              </a:spcAft>
              <a:buNone/>
            </a:pPr>
            <a:r>
              <a:rPr lang="en-GB" dirty="0">
                <a:solidFill>
                  <a:schemeClr val="tx1"/>
                </a:solidFill>
                <a:latin typeface="+mj-lt"/>
              </a:rPr>
              <a:t>"Old Man" icon by David </a:t>
            </a:r>
            <a:r>
              <a:rPr lang="en-GB" dirty="0" err="1">
                <a:solidFill>
                  <a:schemeClr val="tx1"/>
                </a:solidFill>
                <a:latin typeface="+mj-lt"/>
              </a:rPr>
              <a:t>Khai</a:t>
            </a:r>
            <a:r>
              <a:rPr lang="en-GB" dirty="0">
                <a:solidFill>
                  <a:schemeClr val="tx1"/>
                </a:solidFill>
                <a:latin typeface="+mj-lt"/>
              </a:rPr>
              <a:t> from the Noun Project (https://thenounproject.com/browse/icons/term/old-man/) - 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chemeClr val="tx1"/>
                </a:solidFill>
                <a:effectLst/>
                <a:latin typeface="+mj-lt"/>
              </a:rPr>
              <a:t>“Disability” icon by Lars </a:t>
            </a:r>
            <a:r>
              <a:rPr lang="en-GB" b="0" i="0" dirty="0" err="1">
                <a:solidFill>
                  <a:schemeClr val="tx1"/>
                </a:solidFill>
                <a:effectLst/>
                <a:latin typeface="+mj-lt"/>
              </a:rPr>
              <a:t>Meiertoberens</a:t>
            </a:r>
            <a:r>
              <a:rPr lang="en-GB" b="0" i="0" dirty="0">
                <a:solidFill>
                  <a:schemeClr val="tx1"/>
                </a:solidFill>
                <a:effectLst/>
                <a:latin typeface="+mj-lt"/>
              </a:rPr>
              <a:t> from the Noun Project (https://thenounproject.com/icon/disability-6998539/) -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solidFill>
                  <a:schemeClr val="tx1"/>
                </a:solidFill>
                <a:latin typeface="+mj-lt"/>
              </a:rPr>
              <a:t>“Sex Reassignment” icon by </a:t>
            </a:r>
            <a:r>
              <a:rPr lang="en-GB" dirty="0" err="1">
                <a:solidFill>
                  <a:schemeClr val="tx1"/>
                </a:solidFill>
                <a:latin typeface="+mj-lt"/>
              </a:rPr>
              <a:t>Icogenix</a:t>
            </a:r>
            <a:r>
              <a:rPr lang="en-GB" dirty="0">
                <a:solidFill>
                  <a:schemeClr val="tx1"/>
                </a:solidFill>
                <a:latin typeface="+mj-lt"/>
              </a:rPr>
              <a:t> from the Noun Project (https://thenounproject.com/icon/sex-reassignment-6440986) </a:t>
            </a:r>
            <a:r>
              <a:rPr lang="en-GB" b="0" i="0" dirty="0">
                <a:solidFill>
                  <a:schemeClr val="tx1"/>
                </a:solidFill>
                <a:effectLst/>
                <a:latin typeface="+mj-lt"/>
              </a:rPr>
              <a:t>-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solidFill>
                  <a:schemeClr val="tx1"/>
                </a:solidFill>
                <a:latin typeface="+mj-lt"/>
              </a:rPr>
              <a:t>“marriage” icon by Good Wife from the Noun Project (https://thenounproject.com/icon/marriage-6270317) </a:t>
            </a:r>
            <a:r>
              <a:rPr lang="en-GB" b="0" i="0" dirty="0">
                <a:solidFill>
                  <a:schemeClr val="tx1"/>
                </a:solidFill>
                <a:effectLst/>
                <a:latin typeface="+mj-lt"/>
              </a:rPr>
              <a:t>-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“mother and baby” by Gan </a:t>
            </a:r>
            <a:r>
              <a:rPr lang="en-GB" b="0" i="0" dirty="0" err="1">
                <a:solidFill>
                  <a:srgbClr val="FFFFFF"/>
                </a:solidFill>
                <a:effectLst/>
                <a:latin typeface="+mj-lt"/>
              </a:rPr>
              <a:t>Khoon</a:t>
            </a:r>
            <a:r>
              <a:rPr lang="en-GB" b="0" i="0" dirty="0">
                <a:solidFill>
                  <a:srgbClr val="FFFFFF"/>
                </a:solidFill>
                <a:effectLst/>
                <a:latin typeface="+mj-lt"/>
              </a:rPr>
              <a:t> Lay from </a:t>
            </a:r>
            <a:r>
              <a:rPr lang="en-GB" b="0" i="0" u="none" strike="noStrike" dirty="0">
                <a:solidFill>
                  <a:srgbClr val="FFFFFF"/>
                </a:solidFill>
                <a:effectLst/>
                <a:latin typeface="+mj-lt"/>
              </a:rPr>
              <a:t>the Noun Project (https://thenounproject.com/icon/mother-and-baby-1915190) </a:t>
            </a:r>
            <a:r>
              <a:rPr lang="en-GB" b="0" i="0" dirty="0">
                <a:solidFill>
                  <a:schemeClr val="tx1"/>
                </a:solidFill>
                <a:effectLst/>
                <a:latin typeface="+mj-lt"/>
              </a:rPr>
              <a:t>-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“religion belief” by </a:t>
            </a:r>
            <a:r>
              <a:rPr lang="en-GB" b="0" i="0" dirty="0" err="1">
                <a:solidFill>
                  <a:srgbClr val="FFFFFF"/>
                </a:solidFill>
                <a:effectLst/>
                <a:latin typeface="+mj-lt"/>
              </a:rPr>
              <a:t>karyative</a:t>
            </a:r>
            <a:r>
              <a:rPr lang="en-GB" b="0" i="0" dirty="0">
                <a:solidFill>
                  <a:srgbClr val="FFFFFF"/>
                </a:solidFill>
                <a:effectLst/>
                <a:latin typeface="+mj-lt"/>
              </a:rPr>
              <a:t> from </a:t>
            </a:r>
            <a:r>
              <a:rPr lang="en-GB" b="0" i="0" u="none" strike="noStrike" dirty="0">
                <a:solidFill>
                  <a:srgbClr val="FFFFFF"/>
                </a:solidFill>
                <a:effectLst/>
                <a:latin typeface="+mj-lt"/>
              </a:rPr>
              <a:t>the Noun Project (https://thenounproject.com/icon/religion-belief-7373321) -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“Handshake” by Fiona OM from the Noun Project (https://thenounproject.com/icon/handshake-210064) </a:t>
            </a:r>
            <a:r>
              <a:rPr lang="en-GB" b="0" i="0" u="none" strike="noStrike" dirty="0">
                <a:solidFill>
                  <a:srgbClr val="FFFFFF"/>
                </a:solidFill>
                <a:effectLst/>
                <a:latin typeface="+mj-lt"/>
              </a:rPr>
              <a:t>- </a:t>
            </a:r>
            <a:r>
              <a:rPr lang="en-GB" dirty="0">
                <a:solidFill>
                  <a:schemeClr val="tx1"/>
                </a:solidFill>
                <a:latin typeface="+mj-lt"/>
              </a:rPr>
              <a:t>CC BY 3.0</a:t>
            </a:r>
            <a:endParaRPr lang="en-GB" b="0" i="0" dirty="0">
              <a:solidFill>
                <a:srgbClr val="FFFFFF"/>
              </a:solidFill>
              <a:effectLst/>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“male female” by </a:t>
            </a:r>
            <a:r>
              <a:rPr lang="en-GB" b="0" i="0" dirty="0" err="1">
                <a:solidFill>
                  <a:srgbClr val="FFFFFF"/>
                </a:solidFill>
                <a:effectLst/>
                <a:latin typeface="+mj-lt"/>
              </a:rPr>
              <a:t>Nubaia</a:t>
            </a:r>
            <a:r>
              <a:rPr lang="en-GB" b="0" i="0" dirty="0">
                <a:solidFill>
                  <a:srgbClr val="FFFFFF"/>
                </a:solidFill>
                <a:effectLst/>
                <a:latin typeface="+mj-lt"/>
              </a:rPr>
              <a:t> Karim Barsha from the Noun Project (https://thenounproject.com/icon/male-female-2139814) -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“sexual orientation” by </a:t>
            </a:r>
            <a:r>
              <a:rPr lang="en-GB" b="0" i="0" dirty="0" err="1">
                <a:solidFill>
                  <a:srgbClr val="FFFFFF"/>
                </a:solidFill>
                <a:effectLst/>
                <a:latin typeface="+mj-lt"/>
              </a:rPr>
              <a:t>Worakamon</a:t>
            </a:r>
            <a:r>
              <a:rPr lang="en-GB" b="0" i="0" dirty="0">
                <a:solidFill>
                  <a:srgbClr val="FFFFFF"/>
                </a:solidFill>
                <a:effectLst/>
                <a:latin typeface="+mj-lt"/>
              </a:rPr>
              <a:t> </a:t>
            </a:r>
            <a:r>
              <a:rPr lang="en-GB" b="0" i="0" dirty="0" err="1">
                <a:solidFill>
                  <a:srgbClr val="FFFFFF"/>
                </a:solidFill>
                <a:effectLst/>
                <a:latin typeface="+mj-lt"/>
              </a:rPr>
              <a:t>Saykajarn</a:t>
            </a:r>
            <a:r>
              <a:rPr lang="en-GB" b="0" i="0" dirty="0">
                <a:solidFill>
                  <a:srgbClr val="FFFFFF"/>
                </a:solidFill>
                <a:effectLst/>
                <a:latin typeface="+mj-lt"/>
              </a:rPr>
              <a:t> from </a:t>
            </a:r>
            <a:r>
              <a:rPr lang="en-GB" b="0" i="0" u="none" strike="noStrike" dirty="0">
                <a:solidFill>
                  <a:srgbClr val="FFFFFF"/>
                </a:solidFill>
                <a:effectLst/>
                <a:latin typeface="+mj-lt"/>
              </a:rPr>
              <a:t>the Noun Project (https://thenounproject.com/icon/sexual-orientation-3964611) </a:t>
            </a:r>
            <a:r>
              <a:rPr lang="en-GB" b="0" i="0" dirty="0">
                <a:solidFill>
                  <a:srgbClr val="FFFFFF"/>
                </a:solidFill>
                <a:effectLst/>
                <a:latin typeface="+mj-lt"/>
              </a:rPr>
              <a:t>-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solidFill>
                <a:schemeClr val="tx1"/>
              </a:solidFill>
              <a:latin typeface="+mj-lt"/>
            </a:endParaRPr>
          </a:p>
        </p:txBody>
      </p:sp>
    </p:spTree>
    <p:extLst>
      <p:ext uri="{BB962C8B-B14F-4D97-AF65-F5344CB8AC3E}">
        <p14:creationId xmlns:p14="http://schemas.microsoft.com/office/powerpoint/2010/main" val="1528971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u="sng" dirty="0">
                <a:solidFill>
                  <a:schemeClr val="tx1"/>
                </a:solidFill>
                <a:latin typeface="+mj-lt"/>
              </a:rPr>
              <a:t>Images</a:t>
            </a:r>
          </a:p>
          <a:p>
            <a:pPr marL="0" lvl="0" indent="0" algn="l" rtl="0">
              <a:spcBef>
                <a:spcPts val="0"/>
              </a:spcBef>
              <a:spcAft>
                <a:spcPts val="0"/>
              </a:spcAft>
              <a:buNone/>
            </a:pPr>
            <a:r>
              <a:rPr lang="en-GB" dirty="0">
                <a:solidFill>
                  <a:schemeClr val="tx1"/>
                </a:solidFill>
                <a:latin typeface="+mj-lt"/>
              </a:rPr>
              <a:t>"Old Man" icon by David </a:t>
            </a:r>
            <a:r>
              <a:rPr lang="en-GB" dirty="0" err="1">
                <a:solidFill>
                  <a:schemeClr val="tx1"/>
                </a:solidFill>
                <a:latin typeface="+mj-lt"/>
              </a:rPr>
              <a:t>Khai</a:t>
            </a:r>
            <a:r>
              <a:rPr lang="en-GB" dirty="0">
                <a:solidFill>
                  <a:schemeClr val="tx1"/>
                </a:solidFill>
                <a:latin typeface="+mj-lt"/>
              </a:rPr>
              <a:t> from the Noun Project (https://thenounproject.com/browse/icons/term/old-man/) - 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chemeClr val="tx1"/>
                </a:solidFill>
                <a:effectLst/>
                <a:latin typeface="+mj-lt"/>
              </a:rPr>
              <a:t>“Disability” icon by Lars </a:t>
            </a:r>
            <a:r>
              <a:rPr lang="en-GB" b="0" i="0" dirty="0" err="1">
                <a:solidFill>
                  <a:schemeClr val="tx1"/>
                </a:solidFill>
                <a:effectLst/>
                <a:latin typeface="+mj-lt"/>
              </a:rPr>
              <a:t>Meiertoberens</a:t>
            </a:r>
            <a:r>
              <a:rPr lang="en-GB" b="0" i="0" dirty="0">
                <a:solidFill>
                  <a:schemeClr val="tx1"/>
                </a:solidFill>
                <a:effectLst/>
                <a:latin typeface="+mj-lt"/>
              </a:rPr>
              <a:t> from the Noun Project (https://thenounproject.com/icon/disability-6998539/) -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solidFill>
                  <a:schemeClr val="tx1"/>
                </a:solidFill>
                <a:latin typeface="+mj-lt"/>
              </a:rPr>
              <a:t>“Sex Reassignment” icon by </a:t>
            </a:r>
            <a:r>
              <a:rPr lang="en-GB" dirty="0" err="1">
                <a:solidFill>
                  <a:schemeClr val="tx1"/>
                </a:solidFill>
                <a:latin typeface="+mj-lt"/>
              </a:rPr>
              <a:t>Icogenix</a:t>
            </a:r>
            <a:r>
              <a:rPr lang="en-GB" dirty="0">
                <a:solidFill>
                  <a:schemeClr val="tx1"/>
                </a:solidFill>
                <a:latin typeface="+mj-lt"/>
              </a:rPr>
              <a:t> from the Noun Project (https://thenounproject.com/icon/sex-reassignment-6440986) </a:t>
            </a:r>
            <a:r>
              <a:rPr lang="en-GB" b="0" i="0" dirty="0">
                <a:solidFill>
                  <a:schemeClr val="tx1"/>
                </a:solidFill>
                <a:effectLst/>
                <a:latin typeface="+mj-lt"/>
              </a:rPr>
              <a:t>-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solidFill>
                  <a:schemeClr val="tx1"/>
                </a:solidFill>
                <a:latin typeface="+mj-lt"/>
              </a:rPr>
              <a:t>“marriage” icon by Good Wife from the Noun Project (https://thenounproject.com/icon/marriage-6270317) </a:t>
            </a:r>
            <a:r>
              <a:rPr lang="en-GB" b="0" i="0" dirty="0">
                <a:solidFill>
                  <a:schemeClr val="tx1"/>
                </a:solidFill>
                <a:effectLst/>
                <a:latin typeface="+mj-lt"/>
              </a:rPr>
              <a:t>-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“mother and baby” by Gan </a:t>
            </a:r>
            <a:r>
              <a:rPr lang="en-GB" b="0" i="0" dirty="0" err="1">
                <a:solidFill>
                  <a:srgbClr val="FFFFFF"/>
                </a:solidFill>
                <a:effectLst/>
                <a:latin typeface="+mj-lt"/>
              </a:rPr>
              <a:t>Khoon</a:t>
            </a:r>
            <a:r>
              <a:rPr lang="en-GB" b="0" i="0" dirty="0">
                <a:solidFill>
                  <a:srgbClr val="FFFFFF"/>
                </a:solidFill>
                <a:effectLst/>
                <a:latin typeface="+mj-lt"/>
              </a:rPr>
              <a:t> Lay from </a:t>
            </a:r>
            <a:r>
              <a:rPr lang="en-GB" b="0" i="0" u="none" strike="noStrike" dirty="0">
                <a:solidFill>
                  <a:srgbClr val="FFFFFF"/>
                </a:solidFill>
                <a:effectLst/>
                <a:latin typeface="+mj-lt"/>
              </a:rPr>
              <a:t>the Noun Project (https://thenounproject.com/icon/mother-and-baby-1915190) </a:t>
            </a:r>
            <a:r>
              <a:rPr lang="en-GB" b="0" i="0" dirty="0">
                <a:solidFill>
                  <a:schemeClr val="tx1"/>
                </a:solidFill>
                <a:effectLst/>
                <a:latin typeface="+mj-lt"/>
              </a:rPr>
              <a:t>-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“religion belief” by </a:t>
            </a:r>
            <a:r>
              <a:rPr lang="en-GB" b="0" i="0" dirty="0" err="1">
                <a:solidFill>
                  <a:srgbClr val="FFFFFF"/>
                </a:solidFill>
                <a:effectLst/>
                <a:latin typeface="+mj-lt"/>
              </a:rPr>
              <a:t>karyative</a:t>
            </a:r>
            <a:r>
              <a:rPr lang="en-GB" b="0" i="0" dirty="0">
                <a:solidFill>
                  <a:srgbClr val="FFFFFF"/>
                </a:solidFill>
                <a:effectLst/>
                <a:latin typeface="+mj-lt"/>
              </a:rPr>
              <a:t> from </a:t>
            </a:r>
            <a:r>
              <a:rPr lang="en-GB" b="0" i="0" u="none" strike="noStrike" dirty="0">
                <a:solidFill>
                  <a:srgbClr val="FFFFFF"/>
                </a:solidFill>
                <a:effectLst/>
                <a:latin typeface="+mj-lt"/>
              </a:rPr>
              <a:t>the Noun Project (https://thenounproject.com/icon/religion-belief-7373321) -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“Handshake” by Fiona OM from the Noun Project (https://thenounproject.com/icon/handshake-210064) </a:t>
            </a:r>
            <a:r>
              <a:rPr lang="en-GB" b="0" i="0" u="none" strike="noStrike" dirty="0">
                <a:solidFill>
                  <a:srgbClr val="FFFFFF"/>
                </a:solidFill>
                <a:effectLst/>
                <a:latin typeface="+mj-lt"/>
              </a:rPr>
              <a:t>- </a:t>
            </a:r>
            <a:r>
              <a:rPr lang="en-GB" dirty="0">
                <a:solidFill>
                  <a:schemeClr val="tx1"/>
                </a:solidFill>
                <a:latin typeface="+mj-lt"/>
              </a:rPr>
              <a:t>CC BY 3.0</a:t>
            </a:r>
            <a:endParaRPr lang="en-GB" b="0" i="0" dirty="0">
              <a:solidFill>
                <a:srgbClr val="FFFFFF"/>
              </a:solidFill>
              <a:effectLst/>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“male female” by </a:t>
            </a:r>
            <a:r>
              <a:rPr lang="en-GB" b="0" i="0" dirty="0" err="1">
                <a:solidFill>
                  <a:srgbClr val="FFFFFF"/>
                </a:solidFill>
                <a:effectLst/>
                <a:latin typeface="+mj-lt"/>
              </a:rPr>
              <a:t>Nubaia</a:t>
            </a:r>
            <a:r>
              <a:rPr lang="en-GB" b="0" i="0" dirty="0">
                <a:solidFill>
                  <a:srgbClr val="FFFFFF"/>
                </a:solidFill>
                <a:effectLst/>
                <a:latin typeface="+mj-lt"/>
              </a:rPr>
              <a:t> Karim Barsha from the Noun Project (https://thenounproject.com/icon/male-female-2139814) -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“sexual orientation” by </a:t>
            </a:r>
            <a:r>
              <a:rPr lang="en-GB" b="0" i="0" dirty="0" err="1">
                <a:solidFill>
                  <a:srgbClr val="FFFFFF"/>
                </a:solidFill>
                <a:effectLst/>
                <a:latin typeface="+mj-lt"/>
              </a:rPr>
              <a:t>Worakamon</a:t>
            </a:r>
            <a:r>
              <a:rPr lang="en-GB" b="0" i="0" dirty="0">
                <a:solidFill>
                  <a:srgbClr val="FFFFFF"/>
                </a:solidFill>
                <a:effectLst/>
                <a:latin typeface="+mj-lt"/>
              </a:rPr>
              <a:t> </a:t>
            </a:r>
            <a:r>
              <a:rPr lang="en-GB" b="0" i="0" dirty="0" err="1">
                <a:solidFill>
                  <a:srgbClr val="FFFFFF"/>
                </a:solidFill>
                <a:effectLst/>
                <a:latin typeface="+mj-lt"/>
              </a:rPr>
              <a:t>Saykajarn</a:t>
            </a:r>
            <a:r>
              <a:rPr lang="en-GB" b="0" i="0" dirty="0">
                <a:solidFill>
                  <a:srgbClr val="FFFFFF"/>
                </a:solidFill>
                <a:effectLst/>
                <a:latin typeface="+mj-lt"/>
              </a:rPr>
              <a:t> from </a:t>
            </a:r>
            <a:r>
              <a:rPr lang="en-GB" b="0" i="0" u="none" strike="noStrike" dirty="0">
                <a:solidFill>
                  <a:srgbClr val="FFFFFF"/>
                </a:solidFill>
                <a:effectLst/>
                <a:latin typeface="+mj-lt"/>
              </a:rPr>
              <a:t>the Noun Project (https://thenounproject.com/icon/sexual-orientation-3964611) </a:t>
            </a:r>
            <a:r>
              <a:rPr lang="en-GB" b="0" i="0" dirty="0">
                <a:solidFill>
                  <a:srgbClr val="FFFFFF"/>
                </a:solidFill>
                <a:effectLst/>
                <a:latin typeface="+mj-lt"/>
              </a:rPr>
              <a:t>-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solidFill>
                <a:schemeClr val="tx1"/>
              </a:solidFill>
              <a:latin typeface="+mj-lt"/>
            </a:endParaRPr>
          </a:p>
        </p:txBody>
      </p:sp>
    </p:spTree>
    <p:extLst>
      <p:ext uri="{BB962C8B-B14F-4D97-AF65-F5344CB8AC3E}">
        <p14:creationId xmlns:p14="http://schemas.microsoft.com/office/powerpoint/2010/main" val="3555123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7511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23266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97997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30726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3478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png"/><Relationship Id="rId10" Type="http://schemas.openxmlformats.org/officeDocument/2006/relationships/image" Target="../media/image22.png"/><Relationship Id="rId4" Type="http://schemas.microsoft.com/office/2007/relationships/hdphoto" Target="../media/hdphoto1.wdp"/><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37.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8.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2.png"/><Relationship Id="rId21" Type="http://schemas.openxmlformats.org/officeDocument/2006/relationships/image" Target="../media/image23.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image" Target="../media/image18.png"/><Relationship Id="rId10" Type="http://schemas.openxmlformats.org/officeDocument/2006/relationships/image" Target="../media/image13.png"/><Relationship Id="rId19"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2.png"/><Relationship Id="rId14" Type="http://schemas.openxmlformats.org/officeDocument/2006/relationships/image" Target="../media/image17.png"/><Relationship Id="rId22"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2.png"/><Relationship Id="rId21" Type="http://schemas.openxmlformats.org/officeDocument/2006/relationships/image" Target="../media/image23.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9.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image" Target="../media/image18.png"/><Relationship Id="rId10" Type="http://schemas.openxmlformats.org/officeDocument/2006/relationships/image" Target="../media/image13.png"/><Relationship Id="rId19"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2.png"/><Relationship Id="rId14" Type="http://schemas.openxmlformats.org/officeDocument/2006/relationships/image" Target="../media/image17.png"/><Relationship Id="rId22"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2.png"/><Relationship Id="rId21" Type="http://schemas.openxmlformats.org/officeDocument/2006/relationships/image" Target="../media/image23.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19.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image" Target="../media/image18.png"/><Relationship Id="rId10" Type="http://schemas.openxmlformats.org/officeDocument/2006/relationships/image" Target="../media/image13.png"/><Relationship Id="rId19"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2.png"/><Relationship Id="rId14" Type="http://schemas.openxmlformats.org/officeDocument/2006/relationships/image" Target="../media/image17.png"/><Relationship Id="rId22"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27.png"/><Relationship Id="rId12"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4.png"/><Relationship Id="rId5" Type="http://schemas.openxmlformats.org/officeDocument/2006/relationships/image" Target="../media/image25.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29.png"/><Relationship Id="rId12"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2.jpeg"/><Relationship Id="rId5" Type="http://schemas.openxmlformats.org/officeDocument/2006/relationships/image" Target="../media/image25.png"/><Relationship Id="rId10" Type="http://schemas.openxmlformats.org/officeDocument/2006/relationships/image" Target="../media/image31.jpeg"/><Relationship Id="rId4" Type="http://schemas.microsoft.com/office/2007/relationships/hdphoto" Target="../media/hdphoto1.wdp"/><Relationship Id="rId9" Type="http://schemas.openxmlformats.org/officeDocument/2006/relationships/image" Target="../media/image30.jpeg"/><Relationship Id="rId1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iYYRH4apXDo" TargetMode="External"/><Relationship Id="rId3" Type="http://schemas.openxmlformats.org/officeDocument/2006/relationships/image" Target="../media/image2.png"/><Relationship Id="rId7" Type="http://schemas.microsoft.com/office/2007/relationships/hdphoto" Target="../media/hdphoto7.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www.youtube.com./watch?v=iYYRH4apXDo" TargetMode="External"/><Relationship Id="rId10"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53"/>
        <p:cNvGrpSpPr/>
        <p:nvPr/>
      </p:nvGrpSpPr>
      <p:grpSpPr>
        <a:xfrm>
          <a:off x="0" y="0"/>
          <a:ext cx="0" cy="0"/>
          <a:chOff x="0" y="0"/>
          <a:chExt cx="0" cy="0"/>
        </a:xfrm>
      </p:grpSpPr>
      <p:pic>
        <p:nvPicPr>
          <p:cNvPr id="24" name="Picture 23">
            <a:extLst>
              <a:ext uri="{FF2B5EF4-FFF2-40B4-BE49-F238E27FC236}">
                <a16:creationId xmlns:a16="http://schemas.microsoft.com/office/drawing/2014/main" id="{285E0AC6-C7C8-A456-EFF6-A8096C1F47B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4" name="Rectangle 3">
            <a:extLst>
              <a:ext uri="{FF2B5EF4-FFF2-40B4-BE49-F238E27FC236}">
                <a16:creationId xmlns:a16="http://schemas.microsoft.com/office/drawing/2014/main" id="{7EDA48A5-2705-7BD1-E1CF-935FF36DE57E}"/>
              </a:ext>
            </a:extLst>
          </p:cNvPr>
          <p:cNvSpPr/>
          <p:nvPr/>
        </p:nvSpPr>
        <p:spPr>
          <a:xfrm>
            <a:off x="336343" y="370673"/>
            <a:ext cx="8471313" cy="4354028"/>
          </a:xfrm>
          <a:prstGeom prst="rect">
            <a:avLst/>
          </a:prstGeom>
          <a:solidFill>
            <a:srgbClr val="FFFBEF">
              <a:alpha val="96863"/>
            </a:srgbClr>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Google Shape;54;p13">
            <a:extLst>
              <a:ext uri="{FF2B5EF4-FFF2-40B4-BE49-F238E27FC236}">
                <a16:creationId xmlns:a16="http://schemas.microsoft.com/office/drawing/2014/main" id="{FFA5B654-BB9E-4A8C-9A6A-FDEC7C551B2B}"/>
              </a:ext>
            </a:extLst>
          </p:cNvPr>
          <p:cNvSpPr txBox="1">
            <a:spLocks/>
          </p:cNvSpPr>
          <p:nvPr/>
        </p:nvSpPr>
        <p:spPr>
          <a:xfrm>
            <a:off x="496301" y="1960872"/>
            <a:ext cx="8479527" cy="86074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3600" dirty="0">
                <a:solidFill>
                  <a:schemeClr val="tx1"/>
                </a:solidFill>
                <a:latin typeface="Geo Sans Light NWEA" panose="02000603020000020003" pitchFamily="2" charset="0"/>
              </a:rPr>
              <a:t>September’s musician is…</a:t>
            </a:r>
            <a:endParaRPr lang="en-GB" sz="100" dirty="0">
              <a:solidFill>
                <a:schemeClr val="tx1"/>
              </a:solidFill>
              <a:latin typeface="Geo Sans Light NWEA" panose="02000603020000020003" pitchFamily="2" charset="0"/>
            </a:endParaRPr>
          </a:p>
          <a:p>
            <a:endParaRPr lang="en-GB" sz="100" dirty="0">
              <a:solidFill>
                <a:schemeClr val="tx1"/>
              </a:solidFill>
              <a:latin typeface="Geo Sans Light NWEA" panose="02000603020000020003" pitchFamily="2" charset="0"/>
            </a:endParaRPr>
          </a:p>
          <a:p>
            <a:endParaRPr lang="en-GB" sz="100" dirty="0">
              <a:solidFill>
                <a:schemeClr val="tx1"/>
              </a:solidFill>
              <a:latin typeface="Geo Sans Light NWEA" panose="02000603020000020003" pitchFamily="2" charset="0"/>
            </a:endParaRPr>
          </a:p>
          <a:p>
            <a:endParaRPr lang="en-GB" sz="100" dirty="0">
              <a:solidFill>
                <a:schemeClr val="tx1"/>
              </a:solidFill>
              <a:latin typeface="Geo Sans Light NWEA" panose="02000603020000020003" pitchFamily="2" charset="0"/>
            </a:endParaRPr>
          </a:p>
          <a:p>
            <a:endParaRPr lang="en-GB" sz="100" dirty="0">
              <a:solidFill>
                <a:schemeClr val="tx1"/>
              </a:solidFill>
              <a:latin typeface="Geo Sans Light NWEA" panose="02000603020000020003" pitchFamily="2" charset="0"/>
            </a:endParaRPr>
          </a:p>
        </p:txBody>
      </p:sp>
      <p:pic>
        <p:nvPicPr>
          <p:cNvPr id="20" name="Picture 19" descr="Blue text on a black background&#10;&#10;Description automatically generated">
            <a:extLst>
              <a:ext uri="{FF2B5EF4-FFF2-40B4-BE49-F238E27FC236}">
                <a16:creationId xmlns:a16="http://schemas.microsoft.com/office/drawing/2014/main" id="{D218EDF3-A6FE-37A6-F7F1-BB535A67FAB6}"/>
              </a:ext>
            </a:extLst>
          </p:cNvPr>
          <p:cNvPicPr>
            <a:picLocks noChangeAspect="1"/>
          </p:cNvPicPr>
          <p:nvPr/>
        </p:nvPicPr>
        <p:blipFill>
          <a:blip r:embed="rId6"/>
          <a:stretch>
            <a:fillRect/>
          </a:stretch>
        </p:blipFill>
        <p:spPr>
          <a:xfrm>
            <a:off x="3857314" y="693809"/>
            <a:ext cx="3104153" cy="1444438"/>
          </a:xfrm>
          <a:prstGeom prst="rect">
            <a:avLst/>
          </a:prstGeom>
        </p:spPr>
      </p:pic>
      <p:pic>
        <p:nvPicPr>
          <p:cNvPr id="22" name="Picture 21" descr="A logo of a planet earth with headphones&#10;&#10;Description automatically generated">
            <a:extLst>
              <a:ext uri="{FF2B5EF4-FFF2-40B4-BE49-F238E27FC236}">
                <a16:creationId xmlns:a16="http://schemas.microsoft.com/office/drawing/2014/main" id="{261A703A-ECB1-3613-8BFE-8378D685029D}"/>
              </a:ext>
            </a:extLst>
          </p:cNvPr>
          <p:cNvPicPr>
            <a:picLocks noChangeAspect="1"/>
          </p:cNvPicPr>
          <p:nvPr/>
        </p:nvPicPr>
        <p:blipFill>
          <a:blip r:embed="rId7"/>
          <a:stretch>
            <a:fillRect/>
          </a:stretch>
        </p:blipFill>
        <p:spPr>
          <a:xfrm>
            <a:off x="2390073" y="570224"/>
            <a:ext cx="1611620" cy="1611620"/>
          </a:xfrm>
          <a:prstGeom prst="rect">
            <a:avLst/>
          </a:prstGeom>
        </p:spPr>
      </p:pic>
      <p:pic>
        <p:nvPicPr>
          <p:cNvPr id="23" name="Picture 22" descr="A picture containing drawing, human face, painting, art&#10;&#10;Description automatically generated">
            <a:extLst>
              <a:ext uri="{FF2B5EF4-FFF2-40B4-BE49-F238E27FC236}">
                <a16:creationId xmlns:a16="http://schemas.microsoft.com/office/drawing/2014/main" id="{0E13C755-A425-2E73-8DA8-EB3CF413D843}"/>
              </a:ext>
            </a:extLst>
          </p:cNvPr>
          <p:cNvPicPr>
            <a:picLocks noChangeAspect="1"/>
          </p:cNvPicPr>
          <p:nvPr/>
        </p:nvPicPr>
        <p:blipFill>
          <a:blip r:embed="rId8"/>
          <a:stretch>
            <a:fillRect/>
          </a:stretch>
        </p:blipFill>
        <p:spPr>
          <a:xfrm>
            <a:off x="7329487" y="2571750"/>
            <a:ext cx="1300828" cy="1965060"/>
          </a:xfrm>
          <a:prstGeom prst="rect">
            <a:avLst/>
          </a:prstGeom>
        </p:spPr>
      </p:pic>
      <p:pic>
        <p:nvPicPr>
          <p:cNvPr id="27" name="Picture 6" descr="Free Vinyl Platinum vector and picture">
            <a:extLst>
              <a:ext uri="{FF2B5EF4-FFF2-40B4-BE49-F238E27FC236}">
                <a16:creationId xmlns:a16="http://schemas.microsoft.com/office/drawing/2014/main" id="{C9D6F85B-32F7-6923-9E6B-6535A635E751}"/>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666233" y="2920089"/>
            <a:ext cx="1982979" cy="16167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black and white record&#10;&#10;Description automatically generated with low confidence">
            <a:extLst>
              <a:ext uri="{FF2B5EF4-FFF2-40B4-BE49-F238E27FC236}">
                <a16:creationId xmlns:a16="http://schemas.microsoft.com/office/drawing/2014/main" id="{2A34373C-DED5-1254-6300-DF6A9E1B188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7000" b="92375" l="8125" r="94500">
                        <a14:foregroundMark x1="9750" y1="60125" x2="8125" y2="49250"/>
                        <a14:foregroundMark x1="8125" y1="49250" x2="11125" y2="37750"/>
                        <a14:foregroundMark x1="11125" y1="37750" x2="12750" y2="35500"/>
                        <a14:foregroundMark x1="35500" y1="9875" x2="45750" y2="7500"/>
                        <a14:foregroundMark x1="45750" y1="7500" x2="63125" y2="9875"/>
                        <a14:foregroundMark x1="63125" y1="9875" x2="68500" y2="13125"/>
                        <a14:foregroundMark x1="89500" y1="32500" x2="94500" y2="46125"/>
                        <a14:foregroundMark x1="94500" y1="46125" x2="89500" y2="65500"/>
                        <a14:foregroundMark x1="89500" y1="65500" x2="86750" y2="68750"/>
                        <a14:foregroundMark x1="36250" y1="91500" x2="45500" y2="92375"/>
                        <a14:foregroundMark x1="45500" y1="92375" x2="64750" y2="87500"/>
                        <a14:foregroundMark x1="48625" y1="51500" x2="51625" y2="48375"/>
                        <a14:foregroundMark x1="54625" y1="7250" x2="44625" y2="7000"/>
                        <a14:foregroundMark x1="44625" y1="7000" x2="44625" y2="7000"/>
                      </a14:backgroundRemoval>
                    </a14:imgEffect>
                  </a14:imgLayer>
                </a14:imgProps>
              </a:ext>
            </a:extLst>
          </a:blip>
          <a:stretch>
            <a:fillRect/>
          </a:stretch>
        </p:blipFill>
        <p:spPr>
          <a:xfrm>
            <a:off x="943211" y="3193021"/>
            <a:ext cx="1070854" cy="1070854"/>
          </a:xfrm>
          <a:prstGeom prst="rect">
            <a:avLst/>
          </a:prstGeom>
        </p:spPr>
      </p:pic>
      <p:pic>
        <p:nvPicPr>
          <p:cNvPr id="33" name="Picture 6" descr="Free David Bowie Musician illustration and picture">
            <a:extLst>
              <a:ext uri="{FF2B5EF4-FFF2-40B4-BE49-F238E27FC236}">
                <a16:creationId xmlns:a16="http://schemas.microsoft.com/office/drawing/2014/main" id="{BB9CDC29-CD48-6065-E024-DA29CFDB718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34670" y="3044317"/>
            <a:ext cx="2417764" cy="14053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2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11" name="Picture 10">
            <a:extLst>
              <a:ext uri="{FF2B5EF4-FFF2-40B4-BE49-F238E27FC236}">
                <a16:creationId xmlns:a16="http://schemas.microsoft.com/office/drawing/2014/main" id="{86A02934-1856-4AF9-4BF3-FB04BD5E1AA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12" name="Rectangle 11">
            <a:extLst>
              <a:ext uri="{FF2B5EF4-FFF2-40B4-BE49-F238E27FC236}">
                <a16:creationId xmlns:a16="http://schemas.microsoft.com/office/drawing/2014/main" id="{52826299-7D5D-56B8-5993-407A0F54A0B9}"/>
              </a:ext>
            </a:extLst>
          </p:cNvPr>
          <p:cNvSpPr/>
          <p:nvPr/>
        </p:nvSpPr>
        <p:spPr>
          <a:xfrm>
            <a:off x="336343" y="394736"/>
            <a:ext cx="8471313" cy="4354028"/>
          </a:xfrm>
          <a:prstGeom prst="rect">
            <a:avLst/>
          </a:prstGeom>
          <a:solidFill>
            <a:srgbClr val="FFFBEF">
              <a:alpha val="96863"/>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Google Shape;54;p13">
            <a:extLst>
              <a:ext uri="{FF2B5EF4-FFF2-40B4-BE49-F238E27FC236}">
                <a16:creationId xmlns:a16="http://schemas.microsoft.com/office/drawing/2014/main" id="{C0DD7BB5-662D-6593-EE07-68A8AFBC83EC}"/>
              </a:ext>
            </a:extLst>
          </p:cNvPr>
          <p:cNvSpPr txBox="1">
            <a:spLocks/>
          </p:cNvSpPr>
          <p:nvPr/>
        </p:nvSpPr>
        <p:spPr>
          <a:xfrm>
            <a:off x="1286308" y="1614838"/>
            <a:ext cx="7387792" cy="2934393"/>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US" sz="2000" dirty="0">
                <a:solidFill>
                  <a:schemeClr val="tx1"/>
                </a:solidFill>
                <a:latin typeface="Geo Sans Light NWEA" panose="02000603020000020003" pitchFamily="2" charset="0"/>
              </a:rPr>
              <a:t>Bowie played the role of the Goblin King, in the movie "Labyrinth.“</a:t>
            </a:r>
          </a:p>
          <a:p>
            <a:pPr algn="l"/>
            <a:r>
              <a:rPr lang="en-US" sz="2000" dirty="0">
                <a:solidFill>
                  <a:schemeClr val="tx1"/>
                </a:solidFill>
                <a:latin typeface="Geo Sans Light NWEA" panose="02000603020000020003" pitchFamily="2" charset="0"/>
              </a:rPr>
              <a:t> </a:t>
            </a:r>
          </a:p>
          <a:p>
            <a:pPr algn="l"/>
            <a:r>
              <a:rPr lang="en-US" sz="2000" dirty="0">
                <a:solidFill>
                  <a:schemeClr val="tx1"/>
                </a:solidFill>
                <a:latin typeface="Geo Sans Light NWEA" panose="02000603020000020003" pitchFamily="2" charset="0"/>
              </a:rPr>
              <a:t>One of his eye pupils does not dilate so is larger than the other.</a:t>
            </a:r>
          </a:p>
          <a:p>
            <a:pPr algn="l"/>
            <a:endParaRPr lang="en-US" sz="2000" dirty="0">
              <a:solidFill>
                <a:schemeClr val="tx1"/>
              </a:solidFill>
              <a:latin typeface="Geo Sans Light NWEA" panose="02000603020000020003" pitchFamily="2" charset="0"/>
            </a:endParaRPr>
          </a:p>
          <a:p>
            <a:pPr algn="l"/>
            <a:r>
              <a:rPr lang="en-US" sz="2000" dirty="0">
                <a:solidFill>
                  <a:schemeClr val="tx1"/>
                </a:solidFill>
                <a:latin typeface="Geo Sans Light NWEA" panose="02000603020000020003" pitchFamily="2" charset="0"/>
              </a:rPr>
              <a:t>He was the first artist to release a ‘CD’.</a:t>
            </a:r>
          </a:p>
          <a:p>
            <a:pPr algn="l"/>
            <a:endParaRPr lang="en-US" sz="2000" dirty="0">
              <a:solidFill>
                <a:schemeClr val="tx1"/>
              </a:solidFill>
              <a:latin typeface="Geo Sans Light NWEA" panose="02000603020000020003" pitchFamily="2" charset="0"/>
            </a:endParaRPr>
          </a:p>
          <a:p>
            <a:pPr algn="l"/>
            <a:r>
              <a:rPr lang="en-US" sz="2000" dirty="0">
                <a:solidFill>
                  <a:schemeClr val="tx1"/>
                </a:solidFill>
                <a:latin typeface="Geo Sans Light NWEA" panose="02000603020000020003" pitchFamily="2" charset="0"/>
              </a:rPr>
              <a:t>He created his own internet service in 1998 called</a:t>
            </a:r>
          </a:p>
          <a:p>
            <a:pPr algn="l"/>
            <a:r>
              <a:rPr lang="en-US" sz="2000" dirty="0" err="1">
                <a:solidFill>
                  <a:schemeClr val="tx1"/>
                </a:solidFill>
                <a:latin typeface="Geo Sans Light NWEA" panose="02000603020000020003" pitchFamily="2" charset="0"/>
              </a:rPr>
              <a:t>BowieNet</a:t>
            </a:r>
            <a:r>
              <a:rPr lang="en-US" sz="2000" dirty="0">
                <a:solidFill>
                  <a:schemeClr val="tx1"/>
                </a:solidFill>
                <a:latin typeface="Geo Sans Light NWEA" panose="02000603020000020003" pitchFamily="2" charset="0"/>
              </a:rPr>
              <a:t> and was one of the first artists to embrace </a:t>
            </a:r>
          </a:p>
          <a:p>
            <a:pPr algn="l"/>
            <a:r>
              <a:rPr lang="en-US" sz="2000" dirty="0">
                <a:solidFill>
                  <a:schemeClr val="tx1"/>
                </a:solidFill>
                <a:latin typeface="Geo Sans Light NWEA" panose="02000603020000020003" pitchFamily="2" charset="0"/>
              </a:rPr>
              <a:t>the internet as a way to communicate with fans.</a:t>
            </a:r>
          </a:p>
        </p:txBody>
      </p:sp>
      <p:pic>
        <p:nvPicPr>
          <p:cNvPr id="2056" name="Picture 8" descr="Free Wow Astonished illustration and picture">
            <a:extLst>
              <a:ext uri="{FF2B5EF4-FFF2-40B4-BE49-F238E27FC236}">
                <a16:creationId xmlns:a16="http://schemas.microsoft.com/office/drawing/2014/main" id="{D70E2B2A-2A4A-1BB8-0A8D-1F4F0289B4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322610">
            <a:off x="493686" y="478624"/>
            <a:ext cx="1585244" cy="11872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Free Wow Astonished illustration and picture">
            <a:extLst>
              <a:ext uri="{FF2B5EF4-FFF2-40B4-BE49-F238E27FC236}">
                <a16:creationId xmlns:a16="http://schemas.microsoft.com/office/drawing/2014/main" id="{9E071EDB-DD10-C7FC-3548-4D11BBD3B6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69977">
            <a:off x="7063654" y="500355"/>
            <a:ext cx="1585244" cy="118728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Comics Bang vector and picture">
            <a:extLst>
              <a:ext uri="{FF2B5EF4-FFF2-40B4-BE49-F238E27FC236}">
                <a16:creationId xmlns:a16="http://schemas.microsoft.com/office/drawing/2014/main" id="{3BA7AB3A-F2E1-4EC1-07C9-BE9F55A5B3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962" y="1706328"/>
            <a:ext cx="381668" cy="4247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Free Comics Bang vector and picture">
            <a:extLst>
              <a:ext uri="{FF2B5EF4-FFF2-40B4-BE49-F238E27FC236}">
                <a16:creationId xmlns:a16="http://schemas.microsoft.com/office/drawing/2014/main" id="{6B7CAC1B-7966-4DDD-1192-8C86A275DB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962" y="2312474"/>
            <a:ext cx="381668" cy="4247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Free Comics Bang vector and picture">
            <a:extLst>
              <a:ext uri="{FF2B5EF4-FFF2-40B4-BE49-F238E27FC236}">
                <a16:creationId xmlns:a16="http://schemas.microsoft.com/office/drawing/2014/main" id="{C6D75F3A-5092-98F6-40D6-428AB0819E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962" y="2918620"/>
            <a:ext cx="381668" cy="4247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Free Comics Bang vector and picture">
            <a:extLst>
              <a:ext uri="{FF2B5EF4-FFF2-40B4-BE49-F238E27FC236}">
                <a16:creationId xmlns:a16="http://schemas.microsoft.com/office/drawing/2014/main" id="{4F5A6E21-7DA1-2274-B27C-F8F0D98467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718" y="3524766"/>
            <a:ext cx="381668" cy="4247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AC9F7BF-AD52-544D-E0AC-F5793E33993E}"/>
              </a:ext>
            </a:extLst>
          </p:cNvPr>
          <p:cNvSpPr/>
          <p:nvPr/>
        </p:nvSpPr>
        <p:spPr>
          <a:xfrm>
            <a:off x="2329739" y="667875"/>
            <a:ext cx="4476307" cy="49973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Fun Facts</a:t>
            </a:r>
          </a:p>
        </p:txBody>
      </p:sp>
      <p:pic>
        <p:nvPicPr>
          <p:cNvPr id="3" name="Picture 2" descr="A logo of a planet earth with headphones&#10;&#10;Description automatically generated">
            <a:extLst>
              <a:ext uri="{FF2B5EF4-FFF2-40B4-BE49-F238E27FC236}">
                <a16:creationId xmlns:a16="http://schemas.microsoft.com/office/drawing/2014/main" id="{D7941E20-B532-C126-4549-DC594FEAB027}"/>
              </a:ext>
            </a:extLst>
          </p:cNvPr>
          <p:cNvPicPr>
            <a:picLocks noChangeAspect="1"/>
          </p:cNvPicPr>
          <p:nvPr/>
        </p:nvPicPr>
        <p:blipFill>
          <a:blip r:embed="rId7"/>
          <a:stretch>
            <a:fillRect/>
          </a:stretch>
        </p:blipFill>
        <p:spPr>
          <a:xfrm>
            <a:off x="11352" y="4158860"/>
            <a:ext cx="956537" cy="956537"/>
          </a:xfrm>
          <a:prstGeom prst="rect">
            <a:avLst/>
          </a:prstGeom>
        </p:spPr>
      </p:pic>
      <p:pic>
        <p:nvPicPr>
          <p:cNvPr id="14" name="Picture 13" descr="A picture containing drawing, human face, painting, art&#10;&#10;Description automatically generated">
            <a:extLst>
              <a:ext uri="{FF2B5EF4-FFF2-40B4-BE49-F238E27FC236}">
                <a16:creationId xmlns:a16="http://schemas.microsoft.com/office/drawing/2014/main" id="{E4EDEE9E-F0AB-4004-B184-AF33AA3CE92E}"/>
              </a:ext>
            </a:extLst>
          </p:cNvPr>
          <p:cNvPicPr>
            <a:picLocks noChangeAspect="1"/>
          </p:cNvPicPr>
          <p:nvPr/>
        </p:nvPicPr>
        <p:blipFill>
          <a:blip r:embed="rId8"/>
          <a:stretch>
            <a:fillRect/>
          </a:stretch>
        </p:blipFill>
        <p:spPr>
          <a:xfrm>
            <a:off x="7348886" y="2751398"/>
            <a:ext cx="1300828" cy="1965060"/>
          </a:xfrm>
          <a:prstGeom prst="rect">
            <a:avLst/>
          </a:prstGeom>
        </p:spPr>
      </p:pic>
    </p:spTree>
    <p:extLst>
      <p:ext uri="{BB962C8B-B14F-4D97-AF65-F5344CB8AC3E}">
        <p14:creationId xmlns:p14="http://schemas.microsoft.com/office/powerpoint/2010/main" val="383277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animEffect transition="in" filter="fade">
                                      <p:cBhvr>
                                        <p:cTn id="17" dur="500"/>
                                        <p:tgtEl>
                                          <p:spTgt spid="1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6" end="6"/>
                                            </p:txEl>
                                          </p:spTgt>
                                        </p:tgtEl>
                                        <p:attrNameLst>
                                          <p:attrName>style.visibility</p:attrName>
                                        </p:attrNameLst>
                                      </p:cBhvr>
                                      <p:to>
                                        <p:strVal val="visible"/>
                                      </p:to>
                                    </p:set>
                                    <p:animEffect transition="in" filter="fade">
                                      <p:cBhvr>
                                        <p:cTn id="22" dur="500"/>
                                        <p:tgtEl>
                                          <p:spTgt spid="17">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xEl>
                                              <p:pRg st="7" end="7"/>
                                            </p:txEl>
                                          </p:spTgt>
                                        </p:tgtEl>
                                        <p:attrNameLst>
                                          <p:attrName>style.visibility</p:attrName>
                                        </p:attrNameLst>
                                      </p:cBhvr>
                                      <p:to>
                                        <p:strVal val="visible"/>
                                      </p:to>
                                    </p:set>
                                    <p:animEffect transition="in" filter="fade">
                                      <p:cBhvr>
                                        <p:cTn id="25" dur="500"/>
                                        <p:tgtEl>
                                          <p:spTgt spid="17">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xEl>
                                              <p:pRg st="8" end="8"/>
                                            </p:txEl>
                                          </p:spTgt>
                                        </p:tgtEl>
                                        <p:attrNameLst>
                                          <p:attrName>style.visibility</p:attrName>
                                        </p:attrNameLst>
                                      </p:cBhvr>
                                      <p:to>
                                        <p:strVal val="visible"/>
                                      </p:to>
                                    </p:set>
                                    <p:animEffect transition="in" filter="fade">
                                      <p:cBhvr>
                                        <p:cTn id="28" dur="500"/>
                                        <p:tgtEl>
                                          <p:spTgt spid="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Picture 2">
            <a:extLst>
              <a:ext uri="{FF2B5EF4-FFF2-40B4-BE49-F238E27FC236}">
                <a16:creationId xmlns:a16="http://schemas.microsoft.com/office/drawing/2014/main" id="{A9DD3ECF-AFD7-5B45-5F61-44241035D87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8" name="Rectangle 7">
            <a:extLst>
              <a:ext uri="{FF2B5EF4-FFF2-40B4-BE49-F238E27FC236}">
                <a16:creationId xmlns:a16="http://schemas.microsoft.com/office/drawing/2014/main" id="{CAA73690-0D08-CEE2-AAC8-82119D70A982}"/>
              </a:ext>
            </a:extLst>
          </p:cNvPr>
          <p:cNvSpPr/>
          <p:nvPr/>
        </p:nvSpPr>
        <p:spPr>
          <a:xfrm>
            <a:off x="336343" y="394736"/>
            <a:ext cx="8471313" cy="4354028"/>
          </a:xfrm>
          <a:prstGeom prst="rect">
            <a:avLst/>
          </a:prstGeom>
          <a:solidFill>
            <a:srgbClr val="FFFBEF">
              <a:alpha val="96863"/>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Google Shape;54;p13">
            <a:extLst>
              <a:ext uri="{FF2B5EF4-FFF2-40B4-BE49-F238E27FC236}">
                <a16:creationId xmlns:a16="http://schemas.microsoft.com/office/drawing/2014/main" id="{C0DD7BB5-662D-6593-EE07-68A8AFBC83EC}"/>
              </a:ext>
            </a:extLst>
          </p:cNvPr>
          <p:cNvSpPr txBox="1">
            <a:spLocks/>
          </p:cNvSpPr>
          <p:nvPr/>
        </p:nvSpPr>
        <p:spPr>
          <a:xfrm>
            <a:off x="489620" y="1079188"/>
            <a:ext cx="8035180" cy="3899902"/>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US" sz="1800" dirty="0">
                <a:solidFill>
                  <a:schemeClr val="tx1"/>
                </a:solidFill>
                <a:latin typeface="Geo Sans Light NWEA" panose="02000603020000020003" pitchFamily="2" charset="0"/>
              </a:rPr>
              <a:t>Even after his passing in 2016, Bowie's impact on music and popular culture remains significant. His music continues to be celebrated and enjoyed by millions of fans worldwide.</a:t>
            </a:r>
          </a:p>
          <a:p>
            <a:pPr algn="l"/>
            <a:endParaRPr lang="en-US" sz="1800" dirty="0">
              <a:solidFill>
                <a:schemeClr val="tx1"/>
              </a:solidFill>
              <a:latin typeface="Geo Sans Light NWEA" panose="02000603020000020003" pitchFamily="2" charset="0"/>
            </a:endParaRPr>
          </a:p>
          <a:p>
            <a:pPr algn="l"/>
            <a:r>
              <a:rPr lang="en-US" sz="1800" dirty="0">
                <a:solidFill>
                  <a:schemeClr val="tx1"/>
                </a:solidFill>
                <a:latin typeface="Geo Sans Light NWEA" panose="02000603020000020003" pitchFamily="2" charset="0"/>
              </a:rPr>
              <a:t>His creativity and individuality will forever inspire us to dream </a:t>
            </a:r>
          </a:p>
          <a:p>
            <a:pPr algn="l"/>
            <a:r>
              <a:rPr lang="en-US" sz="1800" dirty="0">
                <a:solidFill>
                  <a:schemeClr val="tx1"/>
                </a:solidFill>
                <a:latin typeface="Geo Sans Light NWEA" panose="02000603020000020003" pitchFamily="2" charset="0"/>
              </a:rPr>
              <a:t>big and be true to ourselves. </a:t>
            </a:r>
          </a:p>
          <a:p>
            <a:pPr algn="l"/>
            <a:endParaRPr lang="en-US" sz="1800" dirty="0">
              <a:solidFill>
                <a:schemeClr val="tx1"/>
              </a:solidFill>
              <a:latin typeface="Geo Sans Light NWEA" panose="02000603020000020003" pitchFamily="2" charset="0"/>
            </a:endParaRPr>
          </a:p>
          <a:p>
            <a:pPr algn="l"/>
            <a:r>
              <a:rPr lang="en-GB" sz="1800" dirty="0">
                <a:solidFill>
                  <a:schemeClr val="tx1"/>
                </a:solidFill>
                <a:latin typeface="Geo Sans Light NWEA" panose="02000603020000020003" pitchFamily="2" charset="0"/>
              </a:rPr>
              <a:t>Bowie encouraged people to embrace their uniqueness and express </a:t>
            </a:r>
          </a:p>
          <a:p>
            <a:pPr algn="l"/>
            <a:r>
              <a:rPr lang="en-GB" sz="1800" dirty="0">
                <a:solidFill>
                  <a:schemeClr val="tx1"/>
                </a:solidFill>
                <a:latin typeface="Geo Sans Light NWEA" panose="02000603020000020003" pitchFamily="2" charset="0"/>
              </a:rPr>
              <a:t>themselves freely. He taught us that it's okay to be different and that our </a:t>
            </a:r>
          </a:p>
          <a:p>
            <a:pPr algn="l"/>
            <a:r>
              <a:rPr lang="en-GB" sz="1800" dirty="0">
                <a:solidFill>
                  <a:schemeClr val="tx1"/>
                </a:solidFill>
                <a:latin typeface="Geo Sans Light NWEA" panose="02000603020000020003" pitchFamily="2" charset="0"/>
              </a:rPr>
              <a:t>differences make us special. He believed people could love who they</a:t>
            </a:r>
          </a:p>
          <a:p>
            <a:pPr algn="l"/>
            <a:r>
              <a:rPr lang="en-GB" sz="1800" dirty="0">
                <a:solidFill>
                  <a:schemeClr val="tx1"/>
                </a:solidFill>
                <a:latin typeface="Geo Sans Light NWEA" panose="02000603020000020003" pitchFamily="2" charset="0"/>
              </a:rPr>
              <a:t>   want and dress how they like, no matter whether they're a boy or a girl.</a:t>
            </a:r>
            <a:endParaRPr lang="en-US" sz="1800" dirty="0">
              <a:solidFill>
                <a:schemeClr val="tx1"/>
              </a:solidFill>
              <a:latin typeface="Geo Sans Light NWEA" panose="02000603020000020003" pitchFamily="2" charset="0"/>
            </a:endParaRPr>
          </a:p>
          <a:p>
            <a:pPr algn="l"/>
            <a:endParaRPr lang="en-US" sz="1800" dirty="0">
              <a:solidFill>
                <a:schemeClr val="tx1"/>
              </a:solidFill>
              <a:latin typeface="Geo Sans Light NWEA" panose="02000603020000020003" pitchFamily="2" charset="0"/>
            </a:endParaRPr>
          </a:p>
          <a:p>
            <a:pPr algn="l"/>
            <a:endParaRPr lang="en-US" sz="1800" dirty="0">
              <a:solidFill>
                <a:schemeClr val="tx1"/>
              </a:solidFill>
              <a:latin typeface="Geo Sans Light NWEA" panose="02000603020000020003" pitchFamily="2" charset="0"/>
            </a:endParaRPr>
          </a:p>
        </p:txBody>
      </p:sp>
      <p:sp>
        <p:nvSpPr>
          <p:cNvPr id="2" name="Rectangle 1">
            <a:extLst>
              <a:ext uri="{FF2B5EF4-FFF2-40B4-BE49-F238E27FC236}">
                <a16:creationId xmlns:a16="http://schemas.microsoft.com/office/drawing/2014/main" id="{B32E6C92-175B-B7F2-16EF-9ADA542F0969}"/>
              </a:ext>
            </a:extLst>
          </p:cNvPr>
          <p:cNvSpPr/>
          <p:nvPr/>
        </p:nvSpPr>
        <p:spPr>
          <a:xfrm>
            <a:off x="2333845" y="677954"/>
            <a:ext cx="4476307" cy="49973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His Message and Legacy</a:t>
            </a:r>
          </a:p>
        </p:txBody>
      </p:sp>
      <p:pic>
        <p:nvPicPr>
          <p:cNvPr id="4" name="Picture 3" descr="A logo of a planet earth with headphones&#10;&#10;Description automatically generated">
            <a:extLst>
              <a:ext uri="{FF2B5EF4-FFF2-40B4-BE49-F238E27FC236}">
                <a16:creationId xmlns:a16="http://schemas.microsoft.com/office/drawing/2014/main" id="{2177896F-218E-8853-5149-337B0E8736EE}"/>
              </a:ext>
            </a:extLst>
          </p:cNvPr>
          <p:cNvPicPr>
            <a:picLocks noChangeAspect="1"/>
          </p:cNvPicPr>
          <p:nvPr/>
        </p:nvPicPr>
        <p:blipFill>
          <a:blip r:embed="rId5"/>
          <a:stretch>
            <a:fillRect/>
          </a:stretch>
        </p:blipFill>
        <p:spPr>
          <a:xfrm>
            <a:off x="11352" y="4158860"/>
            <a:ext cx="956537" cy="956537"/>
          </a:xfrm>
          <a:prstGeom prst="rect">
            <a:avLst/>
          </a:prstGeom>
        </p:spPr>
      </p:pic>
      <p:pic>
        <p:nvPicPr>
          <p:cNvPr id="9" name="Picture 8" descr="A picture containing drawing, human face, painting, art&#10;&#10;Description automatically generated">
            <a:extLst>
              <a:ext uri="{FF2B5EF4-FFF2-40B4-BE49-F238E27FC236}">
                <a16:creationId xmlns:a16="http://schemas.microsoft.com/office/drawing/2014/main" id="{DAD44B10-C0DB-4112-9FE3-5456BCF6B605}"/>
              </a:ext>
            </a:extLst>
          </p:cNvPr>
          <p:cNvPicPr>
            <a:picLocks noChangeAspect="1"/>
          </p:cNvPicPr>
          <p:nvPr/>
        </p:nvPicPr>
        <p:blipFill>
          <a:blip r:embed="rId6"/>
          <a:stretch>
            <a:fillRect/>
          </a:stretch>
        </p:blipFill>
        <p:spPr>
          <a:xfrm>
            <a:off x="7348886" y="2751398"/>
            <a:ext cx="1300828" cy="1965060"/>
          </a:xfrm>
          <a:prstGeom prst="rect">
            <a:avLst/>
          </a:prstGeom>
        </p:spPr>
      </p:pic>
    </p:spTree>
    <p:extLst>
      <p:ext uri="{BB962C8B-B14F-4D97-AF65-F5344CB8AC3E}">
        <p14:creationId xmlns:p14="http://schemas.microsoft.com/office/powerpoint/2010/main" val="163505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animEffect transition="in" filter="fade">
                                      <p:cBhvr>
                                        <p:cTn id="15" dur="500"/>
                                        <p:tgtEl>
                                          <p:spTgt spid="1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xEl>
                                              <p:pRg st="5" end="5"/>
                                            </p:txEl>
                                          </p:spTgt>
                                        </p:tgtEl>
                                        <p:attrNameLst>
                                          <p:attrName>style.visibility</p:attrName>
                                        </p:attrNameLst>
                                      </p:cBhvr>
                                      <p:to>
                                        <p:strVal val="visible"/>
                                      </p:to>
                                    </p:set>
                                    <p:animEffect transition="in" filter="fade">
                                      <p:cBhvr>
                                        <p:cTn id="20" dur="500"/>
                                        <p:tgtEl>
                                          <p:spTgt spid="17">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xEl>
                                              <p:pRg st="6" end="6"/>
                                            </p:txEl>
                                          </p:spTgt>
                                        </p:tgtEl>
                                        <p:attrNameLst>
                                          <p:attrName>style.visibility</p:attrName>
                                        </p:attrNameLst>
                                      </p:cBhvr>
                                      <p:to>
                                        <p:strVal val="visible"/>
                                      </p:to>
                                    </p:set>
                                    <p:animEffect transition="in" filter="fade">
                                      <p:cBhvr>
                                        <p:cTn id="23" dur="500"/>
                                        <p:tgtEl>
                                          <p:spTgt spid="17">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xEl>
                                              <p:pRg st="7" end="7"/>
                                            </p:txEl>
                                          </p:spTgt>
                                        </p:tgtEl>
                                        <p:attrNameLst>
                                          <p:attrName>style.visibility</p:attrName>
                                        </p:attrNameLst>
                                      </p:cBhvr>
                                      <p:to>
                                        <p:strVal val="visible"/>
                                      </p:to>
                                    </p:set>
                                    <p:animEffect transition="in" filter="fade">
                                      <p:cBhvr>
                                        <p:cTn id="26" dur="500"/>
                                        <p:tgtEl>
                                          <p:spTgt spid="17">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xEl>
                                              <p:pRg st="8" end="8"/>
                                            </p:txEl>
                                          </p:spTgt>
                                        </p:tgtEl>
                                        <p:attrNameLst>
                                          <p:attrName>style.visibility</p:attrName>
                                        </p:attrNameLst>
                                      </p:cBhvr>
                                      <p:to>
                                        <p:strVal val="visible"/>
                                      </p:to>
                                    </p:set>
                                    <p:animEffect transition="in" filter="fade">
                                      <p:cBhvr>
                                        <p:cTn id="29" dur="500"/>
                                        <p:tgtEl>
                                          <p:spTgt spid="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26" name="Picture 25">
            <a:extLst>
              <a:ext uri="{FF2B5EF4-FFF2-40B4-BE49-F238E27FC236}">
                <a16:creationId xmlns:a16="http://schemas.microsoft.com/office/drawing/2014/main" id="{05F631DE-47A4-4442-A8E8-311F3485277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4" name="Rectangle 3">
            <a:extLst>
              <a:ext uri="{FF2B5EF4-FFF2-40B4-BE49-F238E27FC236}">
                <a16:creationId xmlns:a16="http://schemas.microsoft.com/office/drawing/2014/main" id="{7EDA48A5-2705-7BD1-E1CF-935FF36DE57E}"/>
              </a:ext>
            </a:extLst>
          </p:cNvPr>
          <p:cNvSpPr/>
          <p:nvPr/>
        </p:nvSpPr>
        <p:spPr>
          <a:xfrm>
            <a:off x="336341" y="457200"/>
            <a:ext cx="8471313" cy="4354028"/>
          </a:xfrm>
          <a:prstGeom prst="rect">
            <a:avLst/>
          </a:prstGeom>
          <a:solidFill>
            <a:srgbClr val="FFFBEF">
              <a:alpha val="97000"/>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descr="A logo of a planet earth with headphones&#10;&#10;Description automatically generated">
            <a:extLst>
              <a:ext uri="{FF2B5EF4-FFF2-40B4-BE49-F238E27FC236}">
                <a16:creationId xmlns:a16="http://schemas.microsoft.com/office/drawing/2014/main" id="{F60B9A3B-5CA3-3FA3-9260-968FD21FB225}"/>
              </a:ext>
            </a:extLst>
          </p:cNvPr>
          <p:cNvPicPr>
            <a:picLocks noChangeAspect="1"/>
          </p:cNvPicPr>
          <p:nvPr/>
        </p:nvPicPr>
        <p:blipFill>
          <a:blip r:embed="rId5"/>
          <a:stretch>
            <a:fillRect/>
          </a:stretch>
        </p:blipFill>
        <p:spPr>
          <a:xfrm>
            <a:off x="11352" y="4158860"/>
            <a:ext cx="956537" cy="956537"/>
          </a:xfrm>
          <a:prstGeom prst="rect">
            <a:avLst/>
          </a:prstGeom>
        </p:spPr>
      </p:pic>
      <p:sp>
        <p:nvSpPr>
          <p:cNvPr id="8" name="Rectangle: Rounded Corners 7">
            <a:extLst>
              <a:ext uri="{FF2B5EF4-FFF2-40B4-BE49-F238E27FC236}">
                <a16:creationId xmlns:a16="http://schemas.microsoft.com/office/drawing/2014/main" id="{93EB2623-305E-4CF8-853F-E081CBAD1242}"/>
              </a:ext>
            </a:extLst>
          </p:cNvPr>
          <p:cNvSpPr/>
          <p:nvPr/>
        </p:nvSpPr>
        <p:spPr>
          <a:xfrm>
            <a:off x="692383" y="1450084"/>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EB3ACFD4-447E-4428-BE51-04954A2810BD}"/>
              </a:ext>
            </a:extLst>
          </p:cNvPr>
          <p:cNvSpPr txBox="1"/>
          <p:nvPr/>
        </p:nvSpPr>
        <p:spPr>
          <a:xfrm>
            <a:off x="545875" y="2417610"/>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Sex / Gender</a:t>
            </a:r>
            <a:endParaRPr lang="en-GB" sz="1000" dirty="0">
              <a:latin typeface="Arial" panose="020B0604020202020204" pitchFamily="34" charset="0"/>
              <a:cs typeface="Arial" panose="020B0604020202020204" pitchFamily="34" charset="0"/>
            </a:endParaRPr>
          </a:p>
        </p:txBody>
      </p:sp>
      <p:sp>
        <p:nvSpPr>
          <p:cNvPr id="13" name="Google Shape;54;p13">
            <a:extLst>
              <a:ext uri="{FF2B5EF4-FFF2-40B4-BE49-F238E27FC236}">
                <a16:creationId xmlns:a16="http://schemas.microsoft.com/office/drawing/2014/main" id="{9CB21061-54A6-4349-B059-651D8DCBEE61}"/>
              </a:ext>
            </a:extLst>
          </p:cNvPr>
          <p:cNvSpPr txBox="1">
            <a:spLocks/>
          </p:cNvSpPr>
          <p:nvPr/>
        </p:nvSpPr>
        <p:spPr>
          <a:xfrm>
            <a:off x="1633934" y="1382345"/>
            <a:ext cx="5876126" cy="11687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GB" sz="1600" dirty="0">
                <a:latin typeface="Geo Sans Light NWEA" panose="02000603020000020003" pitchFamily="2" charset="0"/>
              </a:rPr>
              <a:t>David Bowie was a man who challenged the usual ideas about how men should look and behave. He showed that men and boys can express themselves in many different ways and still be successful and respected. </a:t>
            </a:r>
          </a:p>
        </p:txBody>
      </p:sp>
      <p:sp>
        <p:nvSpPr>
          <p:cNvPr id="14" name="Google Shape;54;p13">
            <a:extLst>
              <a:ext uri="{FF2B5EF4-FFF2-40B4-BE49-F238E27FC236}">
                <a16:creationId xmlns:a16="http://schemas.microsoft.com/office/drawing/2014/main" id="{60AD11A0-B2F9-4080-9DB2-150D6DCFC891}"/>
              </a:ext>
            </a:extLst>
          </p:cNvPr>
          <p:cNvSpPr txBox="1">
            <a:spLocks/>
          </p:cNvSpPr>
          <p:nvPr/>
        </p:nvSpPr>
        <p:spPr>
          <a:xfrm>
            <a:off x="602203" y="2625999"/>
            <a:ext cx="1509674" cy="40793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GB" sz="1600" u="sng" dirty="0">
                <a:latin typeface="Geo Sans Light NWEA" panose="02000603020000020003" pitchFamily="2" charset="0"/>
              </a:rPr>
              <a:t>British values</a:t>
            </a:r>
          </a:p>
        </p:txBody>
      </p:sp>
      <p:sp>
        <p:nvSpPr>
          <p:cNvPr id="16" name="Rectangle: Rounded Corners 15">
            <a:extLst>
              <a:ext uri="{FF2B5EF4-FFF2-40B4-BE49-F238E27FC236}">
                <a16:creationId xmlns:a16="http://schemas.microsoft.com/office/drawing/2014/main" id="{B8E8A635-23EB-4601-A42C-16B85BCF8264}"/>
              </a:ext>
            </a:extLst>
          </p:cNvPr>
          <p:cNvSpPr/>
          <p:nvPr/>
        </p:nvSpPr>
        <p:spPr>
          <a:xfrm>
            <a:off x="692853" y="3011286"/>
            <a:ext cx="843012" cy="983256"/>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74" name="Picture 2" descr="Free flag great britain queen vector">
            <a:extLst>
              <a:ext uri="{FF2B5EF4-FFF2-40B4-BE49-F238E27FC236}">
                <a16:creationId xmlns:a16="http://schemas.microsoft.com/office/drawing/2014/main" id="{049B2C0F-20F0-4B26-B071-AFF408C467F3}"/>
              </a:ext>
            </a:extLst>
          </p:cNvPr>
          <p:cNvPicPr>
            <a:picLocks noChangeAspect="1" noChangeArrowheads="1"/>
          </p:cNvPicPr>
          <p:nvPr/>
        </p:nvPicPr>
        <p:blipFill rotWithShape="1">
          <a:blip r:embed="rId6">
            <a:alphaModFix amt="20000"/>
            <a:extLst>
              <a:ext uri="{28A0092B-C50C-407E-A947-70E740481C1C}">
                <a14:useLocalDpi xmlns:a14="http://schemas.microsoft.com/office/drawing/2010/main" val="0"/>
              </a:ext>
            </a:extLst>
          </a:blip>
          <a:srcRect l="22511" t="-2040" r="20075" b="1"/>
          <a:stretch/>
        </p:blipFill>
        <p:spPr bwMode="auto">
          <a:xfrm>
            <a:off x="679234" y="2994039"/>
            <a:ext cx="843012" cy="994196"/>
          </a:xfrm>
          <a:prstGeom prst="round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E84B505-2941-4436-ADEC-42916FD43B9C}"/>
              </a:ext>
            </a:extLst>
          </p:cNvPr>
          <p:cNvSpPr txBox="1"/>
          <p:nvPr/>
        </p:nvSpPr>
        <p:spPr>
          <a:xfrm>
            <a:off x="686103" y="4034363"/>
            <a:ext cx="878961" cy="400110"/>
          </a:xfrm>
          <a:prstGeom prst="rect">
            <a:avLst/>
          </a:prstGeom>
          <a:noFill/>
        </p:spPr>
        <p:txBody>
          <a:bodyPr wrap="square" rtlCol="0">
            <a:spAutoFit/>
          </a:bodyPr>
          <a:lstStyle/>
          <a:p>
            <a:pPr algn="ctr"/>
            <a:r>
              <a:rPr lang="en-GB" sz="1000" dirty="0">
                <a:latin typeface="Geo Sans Light NWEA" panose="02000603020000020003" pitchFamily="2" charset="0"/>
              </a:rPr>
              <a:t>Individual</a:t>
            </a:r>
          </a:p>
          <a:p>
            <a:pPr algn="ctr"/>
            <a:r>
              <a:rPr lang="en-GB" sz="1000" dirty="0">
                <a:latin typeface="Geo Sans Light NWEA" panose="02000603020000020003" pitchFamily="2" charset="0"/>
                <a:cs typeface="Arial" panose="020B0604020202020204" pitchFamily="34" charset="0"/>
              </a:rPr>
              <a:t>Liberty</a:t>
            </a:r>
            <a:endParaRPr lang="en-GB" sz="1000" dirty="0">
              <a:latin typeface="Arial" panose="020B0604020202020204" pitchFamily="34" charset="0"/>
              <a:cs typeface="Arial" panose="020B0604020202020204" pitchFamily="34" charset="0"/>
            </a:endParaRPr>
          </a:p>
        </p:txBody>
      </p:sp>
      <p:sp>
        <p:nvSpPr>
          <p:cNvPr id="22" name="Google Shape;54;p13">
            <a:extLst>
              <a:ext uri="{FF2B5EF4-FFF2-40B4-BE49-F238E27FC236}">
                <a16:creationId xmlns:a16="http://schemas.microsoft.com/office/drawing/2014/main" id="{4FC12C3F-03EA-4E6D-A990-B8960C6C224B}"/>
              </a:ext>
            </a:extLst>
          </p:cNvPr>
          <p:cNvSpPr txBox="1">
            <a:spLocks/>
          </p:cNvSpPr>
          <p:nvPr/>
        </p:nvSpPr>
        <p:spPr>
          <a:xfrm>
            <a:off x="1579428" y="3161089"/>
            <a:ext cx="2672483" cy="111027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GB" sz="1600" dirty="0">
                <a:latin typeface="Geo Sans Light NWEA" panose="02000603020000020003" pitchFamily="2" charset="0"/>
              </a:rPr>
              <a:t>David Bowie showed that love and creativity can take many forms, and everyone deserves respect for who they are.</a:t>
            </a:r>
          </a:p>
        </p:txBody>
      </p:sp>
      <p:sp>
        <p:nvSpPr>
          <p:cNvPr id="27" name="Rectangle 26">
            <a:extLst>
              <a:ext uri="{FF2B5EF4-FFF2-40B4-BE49-F238E27FC236}">
                <a16:creationId xmlns:a16="http://schemas.microsoft.com/office/drawing/2014/main" id="{C51DFB92-83F7-4A27-AC02-88A29A4801D9}"/>
              </a:ext>
            </a:extLst>
          </p:cNvPr>
          <p:cNvSpPr/>
          <p:nvPr/>
        </p:nvSpPr>
        <p:spPr>
          <a:xfrm>
            <a:off x="3116265" y="678469"/>
            <a:ext cx="2911467" cy="49973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His Message and Legacy</a:t>
            </a:r>
          </a:p>
        </p:txBody>
      </p:sp>
      <p:pic>
        <p:nvPicPr>
          <p:cNvPr id="32" name="Picture 31">
            <a:extLst>
              <a:ext uri="{FF2B5EF4-FFF2-40B4-BE49-F238E27FC236}">
                <a16:creationId xmlns:a16="http://schemas.microsoft.com/office/drawing/2014/main" id="{8E4AC383-C284-4D8A-A606-2F7FEC7AB202}"/>
              </a:ext>
            </a:extLst>
          </p:cNvPr>
          <p:cNvPicPr>
            <a:picLocks noChangeAspect="1"/>
          </p:cNvPicPr>
          <p:nvPr/>
        </p:nvPicPr>
        <p:blipFill rotWithShape="1">
          <a:blip r:embed="rId7"/>
          <a:srcRect b="20298"/>
          <a:stretch/>
        </p:blipFill>
        <p:spPr>
          <a:xfrm>
            <a:off x="698708" y="1556220"/>
            <a:ext cx="823538" cy="682571"/>
          </a:xfrm>
          <a:prstGeom prst="rect">
            <a:avLst/>
          </a:prstGeom>
        </p:spPr>
      </p:pic>
      <p:sp>
        <p:nvSpPr>
          <p:cNvPr id="33" name="Google Shape;54;p13">
            <a:extLst>
              <a:ext uri="{FF2B5EF4-FFF2-40B4-BE49-F238E27FC236}">
                <a16:creationId xmlns:a16="http://schemas.microsoft.com/office/drawing/2014/main" id="{77D29D09-D63C-490E-9A68-54631C0AA2FD}"/>
              </a:ext>
            </a:extLst>
          </p:cNvPr>
          <p:cNvSpPr txBox="1">
            <a:spLocks/>
          </p:cNvSpPr>
          <p:nvPr/>
        </p:nvSpPr>
        <p:spPr>
          <a:xfrm>
            <a:off x="602203" y="709027"/>
            <a:ext cx="2911467" cy="64276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GB" sz="1600" u="sng" dirty="0">
                <a:latin typeface="Geo Sans Light NWEA" panose="02000603020000020003" pitchFamily="2" charset="0"/>
              </a:rPr>
              <a:t>Protected Characteristics </a:t>
            </a:r>
          </a:p>
        </p:txBody>
      </p:sp>
      <p:pic>
        <p:nvPicPr>
          <p:cNvPr id="35" name="Picture 10" descr="Free dove peace flying vector">
            <a:extLst>
              <a:ext uri="{FF2B5EF4-FFF2-40B4-BE49-F238E27FC236}">
                <a16:creationId xmlns:a16="http://schemas.microsoft.com/office/drawing/2014/main" id="{42FEDD6E-E299-461C-9664-86DC09DA9DF6}"/>
              </a:ext>
            </a:extLst>
          </p:cNvPr>
          <p:cNvPicPr>
            <a:picLocks noChangeAspect="1" noChangeArrowheads="1"/>
          </p:cNvPicPr>
          <p:nvPr/>
        </p:nvPicPr>
        <p:blipFill>
          <a:blip r:embed="rId8">
            <a:biLevel thresh="75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78441" y="3151138"/>
            <a:ext cx="573917" cy="7035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71E2629-EA90-163B-C027-ACEDC8DF1F5C}"/>
              </a:ext>
            </a:extLst>
          </p:cNvPr>
          <p:cNvSpPr txBox="1"/>
          <p:nvPr/>
        </p:nvSpPr>
        <p:spPr>
          <a:xfrm>
            <a:off x="4218810" y="3963271"/>
            <a:ext cx="878961" cy="400110"/>
          </a:xfrm>
          <a:prstGeom prst="rect">
            <a:avLst/>
          </a:prstGeom>
          <a:noFill/>
        </p:spPr>
        <p:txBody>
          <a:bodyPr wrap="square" rtlCol="0">
            <a:spAutoFit/>
          </a:bodyPr>
          <a:lstStyle/>
          <a:p>
            <a:pPr algn="ctr"/>
            <a:r>
              <a:rPr lang="en-GB" sz="1000" dirty="0">
                <a:latin typeface="Geo Sans Light NWEA" panose="02000603020000020003" pitchFamily="2" charset="0"/>
              </a:rPr>
              <a:t>Mutual Respect</a:t>
            </a:r>
            <a:endParaRPr lang="en-GB" sz="1000" dirty="0">
              <a:latin typeface="Arial" panose="020B0604020202020204" pitchFamily="34" charset="0"/>
              <a:cs typeface="Arial" panose="020B0604020202020204" pitchFamily="34" charset="0"/>
            </a:endParaRPr>
          </a:p>
        </p:txBody>
      </p:sp>
      <p:sp>
        <p:nvSpPr>
          <p:cNvPr id="9" name="Google Shape;54;p13">
            <a:extLst>
              <a:ext uri="{FF2B5EF4-FFF2-40B4-BE49-F238E27FC236}">
                <a16:creationId xmlns:a16="http://schemas.microsoft.com/office/drawing/2014/main" id="{EECC238B-AD54-C1DD-F3FF-5AF713FDE9D2}"/>
              </a:ext>
            </a:extLst>
          </p:cNvPr>
          <p:cNvSpPr txBox="1">
            <a:spLocks/>
          </p:cNvSpPr>
          <p:nvPr/>
        </p:nvSpPr>
        <p:spPr>
          <a:xfrm>
            <a:off x="5112135" y="3089997"/>
            <a:ext cx="3584393" cy="111027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GB" sz="1600" dirty="0">
                <a:latin typeface="Geo Sans Light NWEA" panose="02000603020000020003" pitchFamily="2" charset="0"/>
              </a:rPr>
              <a:t>Bowie worked with musicians, designers, and performers from many backgrounds, showing respect for their ideas and helping everyone create amazing music and shows together.</a:t>
            </a:r>
          </a:p>
        </p:txBody>
      </p:sp>
      <p:sp>
        <p:nvSpPr>
          <p:cNvPr id="11" name="Rectangle: Rounded Corners 10">
            <a:extLst>
              <a:ext uri="{FF2B5EF4-FFF2-40B4-BE49-F238E27FC236}">
                <a16:creationId xmlns:a16="http://schemas.microsoft.com/office/drawing/2014/main" id="{0E35FA21-E1DF-3A95-CE7F-B5DC84EE3B0C}"/>
              </a:ext>
            </a:extLst>
          </p:cNvPr>
          <p:cNvSpPr/>
          <p:nvPr/>
        </p:nvSpPr>
        <p:spPr>
          <a:xfrm>
            <a:off x="4204446" y="2964143"/>
            <a:ext cx="843012" cy="983256"/>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descr="Free flag great britain queen vector">
            <a:extLst>
              <a:ext uri="{FF2B5EF4-FFF2-40B4-BE49-F238E27FC236}">
                <a16:creationId xmlns:a16="http://schemas.microsoft.com/office/drawing/2014/main" id="{47BD0189-E0BB-2057-F476-B15D1BBE3394}"/>
              </a:ext>
            </a:extLst>
          </p:cNvPr>
          <p:cNvPicPr>
            <a:picLocks noChangeAspect="1" noChangeArrowheads="1"/>
          </p:cNvPicPr>
          <p:nvPr/>
        </p:nvPicPr>
        <p:blipFill rotWithShape="1">
          <a:blip r:embed="rId6">
            <a:alphaModFix amt="20000"/>
            <a:extLst>
              <a:ext uri="{28A0092B-C50C-407E-A947-70E740481C1C}">
                <a14:useLocalDpi xmlns:a14="http://schemas.microsoft.com/office/drawing/2010/main" val="0"/>
              </a:ext>
            </a:extLst>
          </a:blip>
          <a:srcRect l="22511" t="-2040" r="20075" b="1"/>
          <a:stretch/>
        </p:blipFill>
        <p:spPr bwMode="auto">
          <a:xfrm>
            <a:off x="4203797" y="2944674"/>
            <a:ext cx="843012" cy="994196"/>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Picture 12" descr="Free Handshake Meeting vector and picture">
            <a:extLst>
              <a:ext uri="{FF2B5EF4-FFF2-40B4-BE49-F238E27FC236}">
                <a16:creationId xmlns:a16="http://schemas.microsoft.com/office/drawing/2014/main" id="{5AE01C23-C12C-87FA-502F-92FB432838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5109" y="3185135"/>
            <a:ext cx="595177" cy="51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63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par>
                                <p:cTn id="27" presetID="10" presetClass="entr" presetSubtype="0" fill="hold" nodeType="with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fade">
                                      <p:cBhvr>
                                        <p:cTn id="29" dur="500"/>
                                        <p:tgtEl>
                                          <p:spTgt spid="307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3" grpId="0"/>
      <p:bldP spid="16" grpId="0" animBg="1"/>
      <p:bldP spid="18" grpId="0"/>
      <p:bldP spid="22" grpId="0"/>
      <p:bldP spid="7" grpId="0"/>
      <p:bldP spid="9"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8" name="Picture 7">
            <a:extLst>
              <a:ext uri="{FF2B5EF4-FFF2-40B4-BE49-F238E27FC236}">
                <a16:creationId xmlns:a16="http://schemas.microsoft.com/office/drawing/2014/main" id="{259F45EF-B3C3-5A16-959A-967ECCD3820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10" name="Rectangle 9">
            <a:extLst>
              <a:ext uri="{FF2B5EF4-FFF2-40B4-BE49-F238E27FC236}">
                <a16:creationId xmlns:a16="http://schemas.microsoft.com/office/drawing/2014/main" id="{DD6457FF-CD86-6BCC-7500-3914CC4A7FE2}"/>
              </a:ext>
            </a:extLst>
          </p:cNvPr>
          <p:cNvSpPr/>
          <p:nvPr/>
        </p:nvSpPr>
        <p:spPr>
          <a:xfrm>
            <a:off x="336343" y="394736"/>
            <a:ext cx="8471313" cy="4354028"/>
          </a:xfrm>
          <a:prstGeom prst="rect">
            <a:avLst/>
          </a:prstGeom>
          <a:solidFill>
            <a:srgbClr val="FFFBEF">
              <a:alpha val="96863"/>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Google Shape;54;p13">
            <a:extLst>
              <a:ext uri="{FF2B5EF4-FFF2-40B4-BE49-F238E27FC236}">
                <a16:creationId xmlns:a16="http://schemas.microsoft.com/office/drawing/2014/main" id="{C0DD7BB5-662D-6593-EE07-68A8AFBC83EC}"/>
              </a:ext>
            </a:extLst>
          </p:cNvPr>
          <p:cNvSpPr txBox="1">
            <a:spLocks/>
          </p:cNvSpPr>
          <p:nvPr/>
        </p:nvSpPr>
        <p:spPr>
          <a:xfrm>
            <a:off x="3690773" y="876014"/>
            <a:ext cx="4802547" cy="3198284"/>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US" sz="2000" dirty="0">
                <a:solidFill>
                  <a:schemeClr val="tx1"/>
                </a:solidFill>
                <a:latin typeface="Geo Sans Light NWEA" panose="02000603020000020003" pitchFamily="2" charset="0"/>
              </a:rPr>
              <a:t>We hope you enjoyed learning a little about David Bowie and his amazing journey through music (and space), and we hope you enjoy learning even more about him this September!</a:t>
            </a:r>
          </a:p>
          <a:p>
            <a:pPr algn="l"/>
            <a:endParaRPr lang="en-US" sz="2000" dirty="0">
              <a:solidFill>
                <a:schemeClr val="tx1"/>
              </a:solidFill>
              <a:latin typeface="Geo Sans Light NWEA" panose="02000603020000020003" pitchFamily="2" charset="0"/>
            </a:endParaRPr>
          </a:p>
          <a:p>
            <a:pPr algn="l"/>
            <a:r>
              <a:rPr lang="en-US" sz="2000" dirty="0">
                <a:solidFill>
                  <a:schemeClr val="tx1"/>
                </a:solidFill>
                <a:latin typeface="Geo Sans Light NWEA" panose="02000603020000020003" pitchFamily="2" charset="0"/>
              </a:rPr>
              <a:t>Remember to keep exploring, </a:t>
            </a:r>
          </a:p>
          <a:p>
            <a:pPr algn="l"/>
            <a:r>
              <a:rPr lang="en-US" sz="2000" dirty="0">
                <a:solidFill>
                  <a:schemeClr val="tx1"/>
                </a:solidFill>
                <a:latin typeface="Geo Sans Light NWEA" panose="02000603020000020003" pitchFamily="2" charset="0"/>
              </a:rPr>
              <a:t>imagining, and embracing your </a:t>
            </a:r>
          </a:p>
          <a:p>
            <a:pPr algn="l"/>
            <a:r>
              <a:rPr lang="en-US" sz="2000" dirty="0">
                <a:solidFill>
                  <a:schemeClr val="tx1"/>
                </a:solidFill>
                <a:latin typeface="Geo Sans Light NWEA" panose="02000603020000020003" pitchFamily="2" charset="0"/>
              </a:rPr>
              <a:t>own unique spirit, just like </a:t>
            </a:r>
          </a:p>
          <a:p>
            <a:pPr algn="l"/>
            <a:r>
              <a:rPr lang="en-US" sz="2000" dirty="0">
                <a:solidFill>
                  <a:schemeClr val="tx1"/>
                </a:solidFill>
                <a:latin typeface="Geo Sans Light NWEA" panose="02000603020000020003" pitchFamily="2" charset="0"/>
              </a:rPr>
              <a:t>Bowie did.</a:t>
            </a:r>
          </a:p>
        </p:txBody>
      </p:sp>
      <p:pic>
        <p:nvPicPr>
          <p:cNvPr id="7" name="Picture 6">
            <a:extLst>
              <a:ext uri="{FF2B5EF4-FFF2-40B4-BE49-F238E27FC236}">
                <a16:creationId xmlns:a16="http://schemas.microsoft.com/office/drawing/2014/main" id="{0C829492-D5BB-2ED9-8C53-6A2F68107FF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37917" t="27841" r="37333" b="9947"/>
          <a:stretch/>
        </p:blipFill>
        <p:spPr>
          <a:xfrm>
            <a:off x="956536" y="972608"/>
            <a:ext cx="2263140" cy="3198284"/>
          </a:xfrm>
          <a:prstGeom prst="rect">
            <a:avLst/>
          </a:prstGeom>
          <a:ln>
            <a:noFill/>
          </a:ln>
          <a:effectLst>
            <a:outerShdw blurRad="292100" dist="139700" dir="2700000" algn="tl" rotWithShape="0">
              <a:srgbClr val="333333">
                <a:alpha val="65000"/>
              </a:srgbClr>
            </a:outerShdw>
          </a:effectLst>
        </p:spPr>
      </p:pic>
      <p:pic>
        <p:nvPicPr>
          <p:cNvPr id="14" name="Picture 13" descr="A logo of a planet earth with headphones&#10;&#10;Description automatically generated">
            <a:extLst>
              <a:ext uri="{FF2B5EF4-FFF2-40B4-BE49-F238E27FC236}">
                <a16:creationId xmlns:a16="http://schemas.microsoft.com/office/drawing/2014/main" id="{AA1656B4-AA2B-4450-7761-D4EEE7AC523A}"/>
              </a:ext>
            </a:extLst>
          </p:cNvPr>
          <p:cNvPicPr>
            <a:picLocks noChangeAspect="1"/>
          </p:cNvPicPr>
          <p:nvPr/>
        </p:nvPicPr>
        <p:blipFill>
          <a:blip r:embed="rId7"/>
          <a:stretch>
            <a:fillRect/>
          </a:stretch>
        </p:blipFill>
        <p:spPr>
          <a:xfrm>
            <a:off x="11352" y="4158860"/>
            <a:ext cx="956537" cy="956537"/>
          </a:xfrm>
          <a:prstGeom prst="rect">
            <a:avLst/>
          </a:prstGeom>
        </p:spPr>
      </p:pic>
      <p:pic>
        <p:nvPicPr>
          <p:cNvPr id="9" name="Picture 8" descr="A picture containing drawing, human face, painting, art&#10;&#10;Description automatically generated">
            <a:extLst>
              <a:ext uri="{FF2B5EF4-FFF2-40B4-BE49-F238E27FC236}">
                <a16:creationId xmlns:a16="http://schemas.microsoft.com/office/drawing/2014/main" id="{711A470F-C642-4253-8522-D0B2E94F84DC}"/>
              </a:ext>
            </a:extLst>
          </p:cNvPr>
          <p:cNvPicPr>
            <a:picLocks noChangeAspect="1"/>
          </p:cNvPicPr>
          <p:nvPr/>
        </p:nvPicPr>
        <p:blipFill>
          <a:blip r:embed="rId8"/>
          <a:stretch>
            <a:fillRect/>
          </a:stretch>
        </p:blipFill>
        <p:spPr>
          <a:xfrm>
            <a:off x="7348886" y="2751398"/>
            <a:ext cx="1300828" cy="1965060"/>
          </a:xfrm>
          <a:prstGeom prst="rect">
            <a:avLst/>
          </a:prstGeom>
        </p:spPr>
      </p:pic>
    </p:spTree>
    <p:extLst>
      <p:ext uri="{BB962C8B-B14F-4D97-AF65-F5344CB8AC3E}">
        <p14:creationId xmlns:p14="http://schemas.microsoft.com/office/powerpoint/2010/main" val="60579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animEffect transition="in" filter="fade">
                                      <p:cBhvr>
                                        <p:cTn id="15" dur="500"/>
                                        <p:tgtEl>
                                          <p:spTgt spid="1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xEl>
                                              <p:pRg st="4" end="4"/>
                                            </p:txEl>
                                          </p:spTgt>
                                        </p:tgtEl>
                                        <p:attrNameLst>
                                          <p:attrName>style.visibility</p:attrName>
                                        </p:attrNameLst>
                                      </p:cBhvr>
                                      <p:to>
                                        <p:strVal val="visible"/>
                                      </p:to>
                                    </p:set>
                                    <p:animEffect transition="in" filter="fade">
                                      <p:cBhvr>
                                        <p:cTn id="18" dur="500"/>
                                        <p:tgtEl>
                                          <p:spTgt spid="17">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animEffect transition="in" filter="fade">
                                      <p:cBhvr>
                                        <p:cTn id="21"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Picture 2">
            <a:extLst>
              <a:ext uri="{FF2B5EF4-FFF2-40B4-BE49-F238E27FC236}">
                <a16:creationId xmlns:a16="http://schemas.microsoft.com/office/drawing/2014/main" id="{E84BD64E-9F73-6254-06DD-07F3622CE700}"/>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11" name="Google Shape;54;p13">
            <a:extLst>
              <a:ext uri="{FF2B5EF4-FFF2-40B4-BE49-F238E27FC236}">
                <a16:creationId xmlns:a16="http://schemas.microsoft.com/office/drawing/2014/main" id="{D6959A1F-503F-4D03-BCD6-70D511D78DB4}"/>
              </a:ext>
            </a:extLst>
          </p:cNvPr>
          <p:cNvSpPr txBox="1">
            <a:spLocks/>
          </p:cNvSpPr>
          <p:nvPr/>
        </p:nvSpPr>
        <p:spPr>
          <a:xfrm>
            <a:off x="2220689" y="3391474"/>
            <a:ext cx="4362732" cy="422174"/>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endParaRPr lang="en-GB" sz="1800" dirty="0">
              <a:solidFill>
                <a:schemeClr val="bg1"/>
              </a:solidFill>
              <a:latin typeface="Geo Sans Light NWEA" panose="02000603020000020003" pitchFamily="2" charset="0"/>
            </a:endParaRPr>
          </a:p>
        </p:txBody>
      </p:sp>
      <p:pic>
        <p:nvPicPr>
          <p:cNvPr id="7" name="Picture 6" descr="A logo with a globe and headphones&#10;&#10;Description automatically generated">
            <a:extLst>
              <a:ext uri="{FF2B5EF4-FFF2-40B4-BE49-F238E27FC236}">
                <a16:creationId xmlns:a16="http://schemas.microsoft.com/office/drawing/2014/main" id="{8D52B808-2C6A-B8DD-42A9-BE50FFFA8AC9}"/>
              </a:ext>
            </a:extLst>
          </p:cNvPr>
          <p:cNvPicPr>
            <a:picLocks noChangeAspect="1"/>
          </p:cNvPicPr>
          <p:nvPr/>
        </p:nvPicPr>
        <p:blipFill>
          <a:blip r:embed="rId5"/>
          <a:stretch>
            <a:fillRect/>
          </a:stretch>
        </p:blipFill>
        <p:spPr>
          <a:xfrm>
            <a:off x="3295148" y="1440781"/>
            <a:ext cx="2553703" cy="2553703"/>
          </a:xfrm>
          <a:prstGeom prst="rect">
            <a:avLst/>
          </a:prstGeom>
        </p:spPr>
      </p:pic>
    </p:spTree>
    <p:extLst>
      <p:ext uri="{BB962C8B-B14F-4D97-AF65-F5344CB8AC3E}">
        <p14:creationId xmlns:p14="http://schemas.microsoft.com/office/powerpoint/2010/main" val="2178823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5" name="Picture 54">
            <a:extLst>
              <a:ext uri="{FF2B5EF4-FFF2-40B4-BE49-F238E27FC236}">
                <a16:creationId xmlns:a16="http://schemas.microsoft.com/office/drawing/2014/main" id="{0F014570-8F01-4FAC-B7FF-85FF203069D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4" name="Rectangle 3">
            <a:extLst>
              <a:ext uri="{FF2B5EF4-FFF2-40B4-BE49-F238E27FC236}">
                <a16:creationId xmlns:a16="http://schemas.microsoft.com/office/drawing/2014/main" id="{7EDA48A5-2705-7BD1-E1CF-935FF36DE57E}"/>
              </a:ext>
            </a:extLst>
          </p:cNvPr>
          <p:cNvSpPr/>
          <p:nvPr/>
        </p:nvSpPr>
        <p:spPr>
          <a:xfrm>
            <a:off x="332237" y="484294"/>
            <a:ext cx="8471313" cy="4354028"/>
          </a:xfrm>
          <a:prstGeom prst="rect">
            <a:avLst/>
          </a:prstGeom>
          <a:solidFill>
            <a:srgbClr val="FFFBEF">
              <a:alpha val="97000"/>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Google Shape;54;p13">
            <a:extLst>
              <a:ext uri="{FF2B5EF4-FFF2-40B4-BE49-F238E27FC236}">
                <a16:creationId xmlns:a16="http://schemas.microsoft.com/office/drawing/2014/main" id="{E9AE823C-BB87-30C1-FCC5-CB4BB3F0983C}"/>
              </a:ext>
            </a:extLst>
          </p:cNvPr>
          <p:cNvSpPr txBox="1">
            <a:spLocks noGrp="1"/>
          </p:cNvSpPr>
          <p:nvPr>
            <p:ph type="ctrTitle"/>
          </p:nvPr>
        </p:nvSpPr>
        <p:spPr>
          <a:xfrm>
            <a:off x="1289937" y="234853"/>
            <a:ext cx="2911467" cy="64276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600" dirty="0">
                <a:latin typeface="Geo Sans Light NWEA" panose="02000603020000020003" pitchFamily="2" charset="0"/>
              </a:rPr>
              <a:t>Protected Characteristics </a:t>
            </a:r>
            <a:endParaRPr sz="1600" dirty="0">
              <a:latin typeface="Geo Sans Light NWEA" panose="02000603020000020003" pitchFamily="2" charset="0"/>
            </a:endParaRPr>
          </a:p>
        </p:txBody>
      </p:sp>
      <p:sp>
        <p:nvSpPr>
          <p:cNvPr id="14" name="Google Shape;54;p13">
            <a:extLst>
              <a:ext uri="{FF2B5EF4-FFF2-40B4-BE49-F238E27FC236}">
                <a16:creationId xmlns:a16="http://schemas.microsoft.com/office/drawing/2014/main" id="{78C986BF-E24A-4286-ABD2-1288B5927BEE}"/>
              </a:ext>
            </a:extLst>
          </p:cNvPr>
          <p:cNvSpPr txBox="1">
            <a:spLocks/>
          </p:cNvSpPr>
          <p:nvPr/>
        </p:nvSpPr>
        <p:spPr>
          <a:xfrm>
            <a:off x="6056441" y="154026"/>
            <a:ext cx="2401148" cy="74509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GB" sz="1600" dirty="0">
                <a:latin typeface="Geo Sans Light NWEA" panose="02000603020000020003" pitchFamily="2" charset="0"/>
              </a:rPr>
              <a:t>British Values</a:t>
            </a:r>
          </a:p>
        </p:txBody>
      </p:sp>
      <p:cxnSp>
        <p:nvCxnSpPr>
          <p:cNvPr id="7" name="Straight Connector 6">
            <a:extLst>
              <a:ext uri="{FF2B5EF4-FFF2-40B4-BE49-F238E27FC236}">
                <a16:creationId xmlns:a16="http://schemas.microsoft.com/office/drawing/2014/main" id="{17C3CADE-011A-4682-A29D-F82AE82640E2}"/>
              </a:ext>
            </a:extLst>
          </p:cNvPr>
          <p:cNvCxnSpPr>
            <a:stCxn id="4" idx="0"/>
            <a:endCxn id="4" idx="2"/>
          </p:cNvCxnSpPr>
          <p:nvPr/>
        </p:nvCxnSpPr>
        <p:spPr>
          <a:xfrm>
            <a:off x="4567894" y="484294"/>
            <a:ext cx="0" cy="4354028"/>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sp>
        <p:nvSpPr>
          <p:cNvPr id="15" name="Rectangle: Rounded Corners 14">
            <a:extLst>
              <a:ext uri="{FF2B5EF4-FFF2-40B4-BE49-F238E27FC236}">
                <a16:creationId xmlns:a16="http://schemas.microsoft.com/office/drawing/2014/main" id="{8BEF2B24-41BF-4CE1-932E-18A8745ECF35}"/>
              </a:ext>
            </a:extLst>
          </p:cNvPr>
          <p:cNvSpPr/>
          <p:nvPr/>
        </p:nvSpPr>
        <p:spPr>
          <a:xfrm>
            <a:off x="842569" y="94318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Rounded Corners 17">
            <a:extLst>
              <a:ext uri="{FF2B5EF4-FFF2-40B4-BE49-F238E27FC236}">
                <a16:creationId xmlns:a16="http://schemas.microsoft.com/office/drawing/2014/main" id="{60019C65-6AE9-455A-98F1-F79CE03A391B}"/>
              </a:ext>
            </a:extLst>
          </p:cNvPr>
          <p:cNvSpPr/>
          <p:nvPr/>
        </p:nvSpPr>
        <p:spPr>
          <a:xfrm>
            <a:off x="2072923" y="94318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Rounded Corners 18">
            <a:extLst>
              <a:ext uri="{FF2B5EF4-FFF2-40B4-BE49-F238E27FC236}">
                <a16:creationId xmlns:a16="http://schemas.microsoft.com/office/drawing/2014/main" id="{28372E96-9271-43D3-80D2-66CF27243D11}"/>
              </a:ext>
            </a:extLst>
          </p:cNvPr>
          <p:cNvSpPr/>
          <p:nvPr/>
        </p:nvSpPr>
        <p:spPr>
          <a:xfrm>
            <a:off x="3276143" y="94318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66E581B0-5C57-4B2E-8E88-EF4521763CED}"/>
              </a:ext>
            </a:extLst>
          </p:cNvPr>
          <p:cNvSpPr/>
          <p:nvPr/>
        </p:nvSpPr>
        <p:spPr>
          <a:xfrm>
            <a:off x="842569" y="224182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Rounded Corners 20">
            <a:extLst>
              <a:ext uri="{FF2B5EF4-FFF2-40B4-BE49-F238E27FC236}">
                <a16:creationId xmlns:a16="http://schemas.microsoft.com/office/drawing/2014/main" id="{A86D39BC-26FB-4665-B776-4A1B7183BB99}"/>
              </a:ext>
            </a:extLst>
          </p:cNvPr>
          <p:cNvSpPr/>
          <p:nvPr/>
        </p:nvSpPr>
        <p:spPr>
          <a:xfrm>
            <a:off x="2072923" y="224182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Rounded Corners 21">
            <a:extLst>
              <a:ext uri="{FF2B5EF4-FFF2-40B4-BE49-F238E27FC236}">
                <a16:creationId xmlns:a16="http://schemas.microsoft.com/office/drawing/2014/main" id="{2BCB4C60-4941-4414-BDF1-326F9A8B67B1}"/>
              </a:ext>
            </a:extLst>
          </p:cNvPr>
          <p:cNvSpPr/>
          <p:nvPr/>
        </p:nvSpPr>
        <p:spPr>
          <a:xfrm>
            <a:off x="3276143" y="224182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Rounded Corners 24">
            <a:extLst>
              <a:ext uri="{FF2B5EF4-FFF2-40B4-BE49-F238E27FC236}">
                <a16:creationId xmlns:a16="http://schemas.microsoft.com/office/drawing/2014/main" id="{9BE59995-E35F-444A-AB2A-7BCB963197A8}"/>
              </a:ext>
            </a:extLst>
          </p:cNvPr>
          <p:cNvSpPr/>
          <p:nvPr/>
        </p:nvSpPr>
        <p:spPr>
          <a:xfrm>
            <a:off x="842569" y="3539490"/>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Rounded Corners 25">
            <a:extLst>
              <a:ext uri="{FF2B5EF4-FFF2-40B4-BE49-F238E27FC236}">
                <a16:creationId xmlns:a16="http://schemas.microsoft.com/office/drawing/2014/main" id="{B2D4C2B4-4C00-4531-8F8A-650FCABF2DA9}"/>
              </a:ext>
            </a:extLst>
          </p:cNvPr>
          <p:cNvSpPr/>
          <p:nvPr/>
        </p:nvSpPr>
        <p:spPr>
          <a:xfrm>
            <a:off x="2072923" y="3539490"/>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Rounded Corners 26">
            <a:extLst>
              <a:ext uri="{FF2B5EF4-FFF2-40B4-BE49-F238E27FC236}">
                <a16:creationId xmlns:a16="http://schemas.microsoft.com/office/drawing/2014/main" id="{8DEE5181-3E42-4B60-9345-2D5AC6522D61}"/>
              </a:ext>
            </a:extLst>
          </p:cNvPr>
          <p:cNvSpPr/>
          <p:nvPr/>
        </p:nvSpPr>
        <p:spPr>
          <a:xfrm>
            <a:off x="3276143" y="3539490"/>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Rounded Corners 28">
            <a:extLst>
              <a:ext uri="{FF2B5EF4-FFF2-40B4-BE49-F238E27FC236}">
                <a16:creationId xmlns:a16="http://schemas.microsoft.com/office/drawing/2014/main" id="{0404F036-E505-4A88-8DE2-CFB60DF962B1}"/>
              </a:ext>
            </a:extLst>
          </p:cNvPr>
          <p:cNvSpPr/>
          <p:nvPr/>
        </p:nvSpPr>
        <p:spPr>
          <a:xfrm>
            <a:off x="4767116" y="1148558"/>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Rounded Corners 29">
            <a:extLst>
              <a:ext uri="{FF2B5EF4-FFF2-40B4-BE49-F238E27FC236}">
                <a16:creationId xmlns:a16="http://schemas.microsoft.com/office/drawing/2014/main" id="{BFB60DE6-362B-4E65-AAC7-B5975828B31E}"/>
              </a:ext>
            </a:extLst>
          </p:cNvPr>
          <p:cNvSpPr/>
          <p:nvPr/>
        </p:nvSpPr>
        <p:spPr>
          <a:xfrm>
            <a:off x="6132044" y="1141299"/>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Rounded Corners 38">
            <a:extLst>
              <a:ext uri="{FF2B5EF4-FFF2-40B4-BE49-F238E27FC236}">
                <a16:creationId xmlns:a16="http://schemas.microsoft.com/office/drawing/2014/main" id="{C1F0F2B6-C8D6-409C-BF62-B8B241A7670D}"/>
              </a:ext>
            </a:extLst>
          </p:cNvPr>
          <p:cNvSpPr/>
          <p:nvPr/>
        </p:nvSpPr>
        <p:spPr>
          <a:xfrm>
            <a:off x="5441390" y="2826349"/>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Rounded Corners 39">
            <a:extLst>
              <a:ext uri="{FF2B5EF4-FFF2-40B4-BE49-F238E27FC236}">
                <a16:creationId xmlns:a16="http://schemas.microsoft.com/office/drawing/2014/main" id="{C27598B9-3461-46E1-8FC5-C6782DE2BB20}"/>
              </a:ext>
            </a:extLst>
          </p:cNvPr>
          <p:cNvSpPr/>
          <p:nvPr/>
        </p:nvSpPr>
        <p:spPr>
          <a:xfrm>
            <a:off x="7482564" y="1148557"/>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Rounded Corners 41">
            <a:extLst>
              <a:ext uri="{FF2B5EF4-FFF2-40B4-BE49-F238E27FC236}">
                <a16:creationId xmlns:a16="http://schemas.microsoft.com/office/drawing/2014/main" id="{5BB39B39-1170-419D-AC4B-F40656B1C9AA}"/>
              </a:ext>
            </a:extLst>
          </p:cNvPr>
          <p:cNvSpPr/>
          <p:nvPr/>
        </p:nvSpPr>
        <p:spPr>
          <a:xfrm>
            <a:off x="6788333" y="2826349"/>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4" name="Picture 43">
            <a:extLst>
              <a:ext uri="{FF2B5EF4-FFF2-40B4-BE49-F238E27FC236}">
                <a16:creationId xmlns:a16="http://schemas.microsoft.com/office/drawing/2014/main" id="{9302DE6D-CD02-484E-A755-2930C4A23F67}"/>
              </a:ext>
            </a:extLst>
          </p:cNvPr>
          <p:cNvPicPr>
            <a:picLocks noChangeAspect="1"/>
          </p:cNvPicPr>
          <p:nvPr/>
        </p:nvPicPr>
        <p:blipFill rotWithShape="1">
          <a:blip r:embed="rId5"/>
          <a:srcRect l="16652" r="15631" b="14799"/>
          <a:stretch/>
        </p:blipFill>
        <p:spPr>
          <a:xfrm>
            <a:off x="1011440" y="1044035"/>
            <a:ext cx="556994" cy="700798"/>
          </a:xfrm>
          <a:prstGeom prst="rect">
            <a:avLst/>
          </a:prstGeom>
        </p:spPr>
      </p:pic>
      <p:sp>
        <p:nvSpPr>
          <p:cNvPr id="45" name="TextBox 44">
            <a:extLst>
              <a:ext uri="{FF2B5EF4-FFF2-40B4-BE49-F238E27FC236}">
                <a16:creationId xmlns:a16="http://schemas.microsoft.com/office/drawing/2014/main" id="{08A97751-98AC-4358-98C9-08014DD7888E}"/>
              </a:ext>
            </a:extLst>
          </p:cNvPr>
          <p:cNvSpPr txBox="1"/>
          <p:nvPr/>
        </p:nvSpPr>
        <p:spPr>
          <a:xfrm>
            <a:off x="1063831" y="1886574"/>
            <a:ext cx="555880" cy="246221"/>
          </a:xfrm>
          <a:prstGeom prst="rect">
            <a:avLst/>
          </a:prstGeom>
          <a:noFill/>
        </p:spPr>
        <p:txBody>
          <a:bodyPr wrap="square" rtlCol="0">
            <a:spAutoFit/>
          </a:bodyPr>
          <a:lstStyle/>
          <a:p>
            <a:r>
              <a:rPr lang="en-GB" sz="1000" dirty="0">
                <a:latin typeface="Geo Sans Light NWEA" panose="02000603020000020003" pitchFamily="2" charset="0"/>
              </a:rPr>
              <a:t>Age</a:t>
            </a:r>
            <a:endParaRPr lang="en-GB" sz="1000"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7F51899B-0221-4A46-9262-A100BACF1ACA}"/>
              </a:ext>
            </a:extLst>
          </p:cNvPr>
          <p:cNvSpPr txBox="1"/>
          <p:nvPr/>
        </p:nvSpPr>
        <p:spPr>
          <a:xfrm>
            <a:off x="2180309" y="1887695"/>
            <a:ext cx="821534" cy="246221"/>
          </a:xfrm>
          <a:prstGeom prst="rect">
            <a:avLst/>
          </a:prstGeom>
          <a:noFill/>
        </p:spPr>
        <p:txBody>
          <a:bodyPr wrap="square" rtlCol="0">
            <a:spAutoFit/>
          </a:bodyPr>
          <a:lstStyle/>
          <a:p>
            <a:r>
              <a:rPr lang="en-GB" sz="1000" dirty="0">
                <a:latin typeface="Geo Sans Light NWEA" panose="02000603020000020003" pitchFamily="2" charset="0"/>
              </a:rPr>
              <a:t>Disability</a:t>
            </a:r>
            <a:endParaRPr lang="en-GB" sz="1000"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3F931FA3-D371-4273-965C-A8401178B7A7}"/>
              </a:ext>
            </a:extLst>
          </p:cNvPr>
          <p:cNvSpPr txBox="1"/>
          <p:nvPr/>
        </p:nvSpPr>
        <p:spPr>
          <a:xfrm>
            <a:off x="3205884" y="1853903"/>
            <a:ext cx="1029413" cy="400110"/>
          </a:xfrm>
          <a:prstGeom prst="rect">
            <a:avLst/>
          </a:prstGeom>
          <a:noFill/>
        </p:spPr>
        <p:txBody>
          <a:bodyPr wrap="square" rtlCol="0">
            <a:spAutoFit/>
          </a:bodyPr>
          <a:lstStyle/>
          <a:p>
            <a:pPr algn="ctr"/>
            <a:r>
              <a:rPr lang="en-GB" sz="1000" dirty="0">
                <a:latin typeface="Geo Sans Light NWEA" panose="02000603020000020003" pitchFamily="2" charset="0"/>
              </a:rPr>
              <a:t>Gender </a:t>
            </a:r>
          </a:p>
          <a:p>
            <a:pPr algn="ctr"/>
            <a:r>
              <a:rPr lang="en-GB" sz="1000" dirty="0">
                <a:latin typeface="Geo Sans Light NWEA" panose="02000603020000020003" pitchFamily="2" charset="0"/>
              </a:rPr>
              <a:t>Reassignment</a:t>
            </a:r>
            <a:endParaRPr lang="en-GB" sz="1000"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F6D1EB46-EBB8-494E-BE93-663EE9D0FF86}"/>
              </a:ext>
            </a:extLst>
          </p:cNvPr>
          <p:cNvSpPr txBox="1"/>
          <p:nvPr/>
        </p:nvSpPr>
        <p:spPr>
          <a:xfrm>
            <a:off x="694674" y="3154642"/>
            <a:ext cx="1165699" cy="400110"/>
          </a:xfrm>
          <a:prstGeom prst="rect">
            <a:avLst/>
          </a:prstGeom>
          <a:noFill/>
        </p:spPr>
        <p:txBody>
          <a:bodyPr wrap="square" rtlCol="0">
            <a:spAutoFit/>
          </a:bodyPr>
          <a:lstStyle/>
          <a:p>
            <a:pPr algn="ctr"/>
            <a:r>
              <a:rPr lang="en-GB" sz="1000" dirty="0">
                <a:latin typeface="Geo Sans Light NWEA" panose="02000603020000020003" pitchFamily="2" charset="0"/>
              </a:rPr>
              <a:t>Marriage / </a:t>
            </a:r>
          </a:p>
          <a:p>
            <a:pPr algn="ctr"/>
            <a:r>
              <a:rPr lang="en-GB" sz="1000" dirty="0">
                <a:latin typeface="Geo Sans Light NWEA" panose="02000603020000020003" pitchFamily="2" charset="0"/>
              </a:rPr>
              <a:t>Civil Partnership</a:t>
            </a:r>
            <a:endParaRPr lang="en-GB" sz="1000"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4F07C82F-04FA-4B76-B51F-003B37518E14}"/>
              </a:ext>
            </a:extLst>
          </p:cNvPr>
          <p:cNvSpPr txBox="1"/>
          <p:nvPr/>
        </p:nvSpPr>
        <p:spPr>
          <a:xfrm>
            <a:off x="1954271" y="3150899"/>
            <a:ext cx="1165699" cy="400110"/>
          </a:xfrm>
          <a:prstGeom prst="rect">
            <a:avLst/>
          </a:prstGeom>
          <a:noFill/>
        </p:spPr>
        <p:txBody>
          <a:bodyPr wrap="square" rtlCol="0">
            <a:spAutoFit/>
          </a:bodyPr>
          <a:lstStyle/>
          <a:p>
            <a:pPr algn="ctr"/>
            <a:r>
              <a:rPr lang="en-GB" sz="1000" dirty="0">
                <a:latin typeface="Geo Sans Light NWEA" panose="02000603020000020003" pitchFamily="2" charset="0"/>
              </a:rPr>
              <a:t>Pregnancy / </a:t>
            </a:r>
          </a:p>
          <a:p>
            <a:pPr algn="ctr"/>
            <a:r>
              <a:rPr lang="en-GB" sz="1000" dirty="0">
                <a:latin typeface="Geo Sans Light NWEA" panose="02000603020000020003" pitchFamily="2" charset="0"/>
                <a:cs typeface="Arial" panose="020B0604020202020204" pitchFamily="34" charset="0"/>
              </a:rPr>
              <a:t>Maternity</a:t>
            </a:r>
            <a:endParaRPr lang="en-GB" sz="1000"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9092B781-CAE3-4A23-994E-DC88CBF9C109}"/>
              </a:ext>
            </a:extLst>
          </p:cNvPr>
          <p:cNvSpPr txBox="1"/>
          <p:nvPr/>
        </p:nvSpPr>
        <p:spPr>
          <a:xfrm>
            <a:off x="3155100" y="3168402"/>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Race</a:t>
            </a:r>
            <a:endParaRPr lang="en-GB" sz="1000"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B85D91AD-CD5B-4D3F-938C-AFFA750934B4}"/>
              </a:ext>
            </a:extLst>
          </p:cNvPr>
          <p:cNvSpPr txBox="1"/>
          <p:nvPr/>
        </p:nvSpPr>
        <p:spPr>
          <a:xfrm>
            <a:off x="704534" y="4472174"/>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Religion / Beliefs</a:t>
            </a:r>
            <a:endParaRPr lang="en-GB" sz="1000" dirty="0">
              <a:latin typeface="Arial" panose="020B0604020202020204" pitchFamily="34" charset="0"/>
              <a:cs typeface="Arial" panose="020B0604020202020204" pitchFamily="34" charset="0"/>
            </a:endParaRPr>
          </a:p>
        </p:txBody>
      </p:sp>
      <p:pic>
        <p:nvPicPr>
          <p:cNvPr id="64" name="Picture 63" descr="A logo of a planet earth with headphones&#10;&#10;Description automatically generated">
            <a:extLst>
              <a:ext uri="{FF2B5EF4-FFF2-40B4-BE49-F238E27FC236}">
                <a16:creationId xmlns:a16="http://schemas.microsoft.com/office/drawing/2014/main" id="{46ED795C-2746-4C71-99F4-080FA7D948E0}"/>
              </a:ext>
            </a:extLst>
          </p:cNvPr>
          <p:cNvPicPr>
            <a:picLocks noChangeAspect="1"/>
          </p:cNvPicPr>
          <p:nvPr/>
        </p:nvPicPr>
        <p:blipFill>
          <a:blip r:embed="rId6"/>
          <a:stretch>
            <a:fillRect/>
          </a:stretch>
        </p:blipFill>
        <p:spPr>
          <a:xfrm>
            <a:off x="11352" y="4158860"/>
            <a:ext cx="956537" cy="956537"/>
          </a:xfrm>
          <a:prstGeom prst="rect">
            <a:avLst/>
          </a:prstGeom>
        </p:spPr>
      </p:pic>
      <p:sp>
        <p:nvSpPr>
          <p:cNvPr id="65" name="TextBox 64">
            <a:extLst>
              <a:ext uri="{FF2B5EF4-FFF2-40B4-BE49-F238E27FC236}">
                <a16:creationId xmlns:a16="http://schemas.microsoft.com/office/drawing/2014/main" id="{C0838AF6-6253-4130-98D4-93880050549E}"/>
              </a:ext>
            </a:extLst>
          </p:cNvPr>
          <p:cNvSpPr txBox="1"/>
          <p:nvPr/>
        </p:nvSpPr>
        <p:spPr>
          <a:xfrm>
            <a:off x="1920017" y="4487818"/>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Sex / Gender</a:t>
            </a:r>
            <a:endParaRPr lang="en-GB" sz="1000" dirty="0">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C1A57383-FE77-423D-A124-6C0905696D35}"/>
              </a:ext>
            </a:extLst>
          </p:cNvPr>
          <p:cNvSpPr txBox="1"/>
          <p:nvPr/>
        </p:nvSpPr>
        <p:spPr>
          <a:xfrm>
            <a:off x="3129633" y="4514017"/>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Sexual Orientation</a:t>
            </a:r>
            <a:endParaRPr lang="en-GB" sz="1000" dirty="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E8D4395A-B14F-4BC9-B185-FD0ACABED1E9}"/>
              </a:ext>
            </a:extLst>
          </p:cNvPr>
          <p:cNvSpPr txBox="1"/>
          <p:nvPr/>
        </p:nvSpPr>
        <p:spPr>
          <a:xfrm>
            <a:off x="4916718" y="2348031"/>
            <a:ext cx="936515" cy="276999"/>
          </a:xfrm>
          <a:prstGeom prst="rect">
            <a:avLst/>
          </a:prstGeom>
          <a:noFill/>
        </p:spPr>
        <p:txBody>
          <a:bodyPr wrap="square" rtlCol="0">
            <a:spAutoFit/>
          </a:bodyPr>
          <a:lstStyle/>
          <a:p>
            <a:r>
              <a:rPr lang="en-GB" sz="1200" dirty="0">
                <a:latin typeface="Geo Sans Light NWEA" panose="02000603020000020003" pitchFamily="2" charset="0"/>
              </a:rPr>
              <a:t>Democracy</a:t>
            </a:r>
            <a:endParaRPr lang="en-GB" sz="1200" dirty="0">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1953A630-B921-41C7-8E95-C73D9486A938}"/>
              </a:ext>
            </a:extLst>
          </p:cNvPr>
          <p:cNvSpPr txBox="1"/>
          <p:nvPr/>
        </p:nvSpPr>
        <p:spPr>
          <a:xfrm>
            <a:off x="6134528" y="2354385"/>
            <a:ext cx="1209265" cy="276999"/>
          </a:xfrm>
          <a:prstGeom prst="rect">
            <a:avLst/>
          </a:prstGeom>
          <a:noFill/>
        </p:spPr>
        <p:txBody>
          <a:bodyPr wrap="square" rtlCol="0">
            <a:spAutoFit/>
          </a:bodyPr>
          <a:lstStyle/>
          <a:p>
            <a:r>
              <a:rPr lang="en-GB" sz="1200" dirty="0">
                <a:latin typeface="Geo Sans Light NWEA" panose="02000603020000020003" pitchFamily="2" charset="0"/>
              </a:rPr>
              <a:t>The Rule of Law</a:t>
            </a:r>
            <a:endParaRPr lang="en-GB" sz="1200" dirty="0">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C9195C4A-7125-4F87-BD99-1E65B0530266}"/>
              </a:ext>
            </a:extLst>
          </p:cNvPr>
          <p:cNvSpPr txBox="1"/>
          <p:nvPr/>
        </p:nvSpPr>
        <p:spPr>
          <a:xfrm>
            <a:off x="7491264" y="2350575"/>
            <a:ext cx="1209265" cy="461665"/>
          </a:xfrm>
          <a:prstGeom prst="rect">
            <a:avLst/>
          </a:prstGeom>
          <a:noFill/>
        </p:spPr>
        <p:txBody>
          <a:bodyPr wrap="square" rtlCol="0">
            <a:spAutoFit/>
          </a:bodyPr>
          <a:lstStyle/>
          <a:p>
            <a:pPr algn="ctr"/>
            <a:r>
              <a:rPr lang="en-GB" sz="1200" dirty="0">
                <a:latin typeface="Geo Sans Light NWEA" panose="02000603020000020003" pitchFamily="2" charset="0"/>
              </a:rPr>
              <a:t>Individual</a:t>
            </a:r>
          </a:p>
          <a:p>
            <a:pPr algn="ctr"/>
            <a:r>
              <a:rPr lang="en-GB" sz="1200" dirty="0">
                <a:latin typeface="Geo Sans Light NWEA" panose="02000603020000020003" pitchFamily="2" charset="0"/>
                <a:cs typeface="Arial" panose="020B0604020202020204" pitchFamily="34" charset="0"/>
              </a:rPr>
              <a:t>Liberty</a:t>
            </a:r>
            <a:endParaRPr lang="en-GB" sz="1200" dirty="0">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81B467C2-40A3-4117-A713-7E67C267B52C}"/>
              </a:ext>
            </a:extLst>
          </p:cNvPr>
          <p:cNvSpPr txBox="1"/>
          <p:nvPr/>
        </p:nvSpPr>
        <p:spPr>
          <a:xfrm>
            <a:off x="5441390" y="4030588"/>
            <a:ext cx="1209265" cy="276999"/>
          </a:xfrm>
          <a:prstGeom prst="rect">
            <a:avLst/>
          </a:prstGeom>
          <a:noFill/>
        </p:spPr>
        <p:txBody>
          <a:bodyPr wrap="square" rtlCol="0">
            <a:spAutoFit/>
          </a:bodyPr>
          <a:lstStyle/>
          <a:p>
            <a:pPr algn="ctr"/>
            <a:r>
              <a:rPr lang="en-GB" sz="1200" dirty="0">
                <a:latin typeface="Geo Sans Light NWEA" panose="02000603020000020003" pitchFamily="2" charset="0"/>
              </a:rPr>
              <a:t>Mutual Respect</a:t>
            </a:r>
            <a:endParaRPr lang="en-GB" sz="1200" dirty="0">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E637EEE6-AA17-430D-B803-BB30B6F980C5}"/>
              </a:ext>
            </a:extLst>
          </p:cNvPr>
          <p:cNvSpPr txBox="1"/>
          <p:nvPr/>
        </p:nvSpPr>
        <p:spPr>
          <a:xfrm>
            <a:off x="6815906" y="4040328"/>
            <a:ext cx="1209265" cy="276999"/>
          </a:xfrm>
          <a:prstGeom prst="rect">
            <a:avLst/>
          </a:prstGeom>
          <a:noFill/>
        </p:spPr>
        <p:txBody>
          <a:bodyPr wrap="square" rtlCol="0">
            <a:spAutoFit/>
          </a:bodyPr>
          <a:lstStyle/>
          <a:p>
            <a:pPr algn="ctr"/>
            <a:r>
              <a:rPr lang="en-GB" sz="1200" dirty="0">
                <a:latin typeface="Geo Sans Light NWEA" panose="02000603020000020003" pitchFamily="2" charset="0"/>
              </a:rPr>
              <a:t>Tolerance</a:t>
            </a:r>
            <a:endParaRPr lang="en-GB" sz="1200" dirty="0">
              <a:latin typeface="Arial" panose="020B0604020202020204" pitchFamily="34" charset="0"/>
              <a:cs typeface="Arial" panose="020B0604020202020204" pitchFamily="34" charset="0"/>
            </a:endParaRPr>
          </a:p>
        </p:txBody>
      </p:sp>
      <p:pic>
        <p:nvPicPr>
          <p:cNvPr id="74" name="Picture 73">
            <a:extLst>
              <a:ext uri="{FF2B5EF4-FFF2-40B4-BE49-F238E27FC236}">
                <a16:creationId xmlns:a16="http://schemas.microsoft.com/office/drawing/2014/main" id="{CE1D0A84-9E2A-4169-8864-294799A25AC3}"/>
              </a:ext>
            </a:extLst>
          </p:cNvPr>
          <p:cNvPicPr>
            <a:picLocks noChangeAspect="1"/>
          </p:cNvPicPr>
          <p:nvPr/>
        </p:nvPicPr>
        <p:blipFill rotWithShape="1">
          <a:blip r:embed="rId7"/>
          <a:srcRect b="13756"/>
          <a:stretch/>
        </p:blipFill>
        <p:spPr>
          <a:xfrm>
            <a:off x="2134320" y="1044035"/>
            <a:ext cx="769107" cy="663304"/>
          </a:xfrm>
          <a:prstGeom prst="rect">
            <a:avLst/>
          </a:prstGeom>
        </p:spPr>
      </p:pic>
      <p:pic>
        <p:nvPicPr>
          <p:cNvPr id="76" name="Picture 75">
            <a:extLst>
              <a:ext uri="{FF2B5EF4-FFF2-40B4-BE49-F238E27FC236}">
                <a16:creationId xmlns:a16="http://schemas.microsoft.com/office/drawing/2014/main" id="{573FD45E-73CE-400E-A678-E38EC24FB9DF}"/>
              </a:ext>
            </a:extLst>
          </p:cNvPr>
          <p:cNvPicPr>
            <a:picLocks noChangeAspect="1"/>
          </p:cNvPicPr>
          <p:nvPr/>
        </p:nvPicPr>
        <p:blipFill rotWithShape="1">
          <a:blip r:embed="rId8"/>
          <a:srcRect b="13098"/>
          <a:stretch/>
        </p:blipFill>
        <p:spPr>
          <a:xfrm>
            <a:off x="3337539" y="1084620"/>
            <a:ext cx="751197" cy="652809"/>
          </a:xfrm>
          <a:prstGeom prst="rect">
            <a:avLst/>
          </a:prstGeom>
        </p:spPr>
      </p:pic>
      <p:pic>
        <p:nvPicPr>
          <p:cNvPr id="78" name="Picture 77">
            <a:extLst>
              <a:ext uri="{FF2B5EF4-FFF2-40B4-BE49-F238E27FC236}">
                <a16:creationId xmlns:a16="http://schemas.microsoft.com/office/drawing/2014/main" id="{03EA5368-D5F9-4DF0-8B90-7AC6E8A55339}"/>
              </a:ext>
            </a:extLst>
          </p:cNvPr>
          <p:cNvPicPr>
            <a:picLocks noChangeAspect="1"/>
          </p:cNvPicPr>
          <p:nvPr/>
        </p:nvPicPr>
        <p:blipFill rotWithShape="1">
          <a:blip r:embed="rId9"/>
          <a:srcRect l="9105" t="12400" r="8491" b="23663"/>
          <a:stretch/>
        </p:blipFill>
        <p:spPr>
          <a:xfrm>
            <a:off x="923859" y="2429799"/>
            <a:ext cx="714253" cy="554180"/>
          </a:xfrm>
          <a:prstGeom prst="rect">
            <a:avLst/>
          </a:prstGeom>
        </p:spPr>
      </p:pic>
      <p:pic>
        <p:nvPicPr>
          <p:cNvPr id="80" name="Picture 79">
            <a:extLst>
              <a:ext uri="{FF2B5EF4-FFF2-40B4-BE49-F238E27FC236}">
                <a16:creationId xmlns:a16="http://schemas.microsoft.com/office/drawing/2014/main" id="{B6EF3CA2-BD08-4D80-A8FE-A323C9F84B25}"/>
              </a:ext>
            </a:extLst>
          </p:cNvPr>
          <p:cNvPicPr>
            <a:picLocks noChangeAspect="1"/>
          </p:cNvPicPr>
          <p:nvPr/>
        </p:nvPicPr>
        <p:blipFill rotWithShape="1">
          <a:blip r:embed="rId10"/>
          <a:srcRect l="29279" r="25359" b="13098"/>
          <a:stretch/>
        </p:blipFill>
        <p:spPr>
          <a:xfrm>
            <a:off x="2320541" y="2345223"/>
            <a:ext cx="378414" cy="724937"/>
          </a:xfrm>
          <a:prstGeom prst="rect">
            <a:avLst/>
          </a:prstGeom>
        </p:spPr>
      </p:pic>
      <p:pic>
        <p:nvPicPr>
          <p:cNvPr id="82" name="Picture 81">
            <a:extLst>
              <a:ext uri="{FF2B5EF4-FFF2-40B4-BE49-F238E27FC236}">
                <a16:creationId xmlns:a16="http://schemas.microsoft.com/office/drawing/2014/main" id="{181A3C26-DDDE-4064-8C5F-4533A32BB1B6}"/>
              </a:ext>
            </a:extLst>
          </p:cNvPr>
          <p:cNvPicPr>
            <a:picLocks noChangeAspect="1"/>
          </p:cNvPicPr>
          <p:nvPr/>
        </p:nvPicPr>
        <p:blipFill rotWithShape="1">
          <a:blip r:embed="rId11"/>
          <a:srcRect b="12738"/>
          <a:stretch/>
        </p:blipFill>
        <p:spPr>
          <a:xfrm>
            <a:off x="959935" y="3693163"/>
            <a:ext cx="635175" cy="554264"/>
          </a:xfrm>
          <a:prstGeom prst="rect">
            <a:avLst/>
          </a:prstGeom>
        </p:spPr>
      </p:pic>
      <p:pic>
        <p:nvPicPr>
          <p:cNvPr id="84" name="Picture 83">
            <a:extLst>
              <a:ext uri="{FF2B5EF4-FFF2-40B4-BE49-F238E27FC236}">
                <a16:creationId xmlns:a16="http://schemas.microsoft.com/office/drawing/2014/main" id="{CF430978-2087-46CC-AA68-7141AB704613}"/>
              </a:ext>
            </a:extLst>
          </p:cNvPr>
          <p:cNvPicPr>
            <a:picLocks noChangeAspect="1"/>
          </p:cNvPicPr>
          <p:nvPr/>
        </p:nvPicPr>
        <p:blipFill rotWithShape="1">
          <a:blip r:embed="rId12"/>
          <a:srcRect b="23665"/>
          <a:stretch/>
        </p:blipFill>
        <p:spPr>
          <a:xfrm>
            <a:off x="3328509" y="2391359"/>
            <a:ext cx="763360" cy="582713"/>
          </a:xfrm>
          <a:prstGeom prst="rect">
            <a:avLst/>
          </a:prstGeom>
        </p:spPr>
      </p:pic>
      <p:pic>
        <p:nvPicPr>
          <p:cNvPr id="86" name="Picture 85">
            <a:extLst>
              <a:ext uri="{FF2B5EF4-FFF2-40B4-BE49-F238E27FC236}">
                <a16:creationId xmlns:a16="http://schemas.microsoft.com/office/drawing/2014/main" id="{B90E6790-C2D3-4B4C-A33E-D0811BA6A9C6}"/>
              </a:ext>
            </a:extLst>
          </p:cNvPr>
          <p:cNvPicPr>
            <a:picLocks noChangeAspect="1"/>
          </p:cNvPicPr>
          <p:nvPr/>
        </p:nvPicPr>
        <p:blipFill rotWithShape="1">
          <a:blip r:embed="rId13"/>
          <a:srcRect b="20298"/>
          <a:stretch/>
        </p:blipFill>
        <p:spPr>
          <a:xfrm>
            <a:off x="2079889" y="3624760"/>
            <a:ext cx="823538" cy="682571"/>
          </a:xfrm>
          <a:prstGeom prst="rect">
            <a:avLst/>
          </a:prstGeom>
        </p:spPr>
      </p:pic>
      <p:pic>
        <p:nvPicPr>
          <p:cNvPr id="88" name="Picture 87">
            <a:extLst>
              <a:ext uri="{FF2B5EF4-FFF2-40B4-BE49-F238E27FC236}">
                <a16:creationId xmlns:a16="http://schemas.microsoft.com/office/drawing/2014/main" id="{5C809B26-95AC-487A-BB63-60B872FABA5E}"/>
              </a:ext>
            </a:extLst>
          </p:cNvPr>
          <p:cNvPicPr>
            <a:picLocks noChangeAspect="1"/>
          </p:cNvPicPr>
          <p:nvPr/>
        </p:nvPicPr>
        <p:blipFill rotWithShape="1">
          <a:blip r:embed="rId14"/>
          <a:srcRect t="-1" b="22966"/>
          <a:stretch/>
        </p:blipFill>
        <p:spPr>
          <a:xfrm>
            <a:off x="3238384" y="3608953"/>
            <a:ext cx="944950" cy="727933"/>
          </a:xfrm>
          <a:prstGeom prst="rect">
            <a:avLst/>
          </a:prstGeom>
        </p:spPr>
      </p:pic>
      <p:pic>
        <p:nvPicPr>
          <p:cNvPr id="50" name="Picture 2" descr="Free flag great britain queen vector">
            <a:extLst>
              <a:ext uri="{FF2B5EF4-FFF2-40B4-BE49-F238E27FC236}">
                <a16:creationId xmlns:a16="http://schemas.microsoft.com/office/drawing/2014/main" id="{3A1A5FC9-03F4-4379-95D0-3EE94D6899D5}"/>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4765613" y="1137157"/>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1030" name="Picture 6" descr="Free ballot election vote vector">
            <a:extLst>
              <a:ext uri="{FF2B5EF4-FFF2-40B4-BE49-F238E27FC236}">
                <a16:creationId xmlns:a16="http://schemas.microsoft.com/office/drawing/2014/main" id="{83F3D6F9-E119-451A-A225-8402CD3B8C6E}"/>
              </a:ext>
            </a:extLst>
          </p:cNvP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4956239" y="1284793"/>
            <a:ext cx="829964" cy="8450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hammer dish law vector">
            <a:extLst>
              <a:ext uri="{FF2B5EF4-FFF2-40B4-BE49-F238E27FC236}">
                <a16:creationId xmlns:a16="http://schemas.microsoft.com/office/drawing/2014/main" id="{2EADF36D-C177-4797-B881-EF619BBE1736}"/>
              </a:ext>
            </a:extLst>
          </p:cNvPr>
          <p:cNvPicPr>
            <a:picLocks noChangeAspect="1" noChangeArrowheads="1"/>
          </p:cNvPicPr>
          <p:nvPr/>
        </p:nvPicPr>
        <p:blipFill>
          <a:blip r:embed="rId17">
            <a:biLevel thresh="75000"/>
            <a:extLst>
              <a:ext uri="{28A0092B-C50C-407E-A947-70E740481C1C}">
                <a14:useLocalDpi xmlns:a14="http://schemas.microsoft.com/office/drawing/2010/main" val="0"/>
              </a:ext>
            </a:extLst>
          </a:blip>
          <a:srcRect/>
          <a:stretch>
            <a:fillRect/>
          </a:stretch>
        </p:blipFill>
        <p:spPr bwMode="auto">
          <a:xfrm>
            <a:off x="6284595" y="1395958"/>
            <a:ext cx="896666" cy="62066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Free flag great britain queen vector">
            <a:extLst>
              <a:ext uri="{FF2B5EF4-FFF2-40B4-BE49-F238E27FC236}">
                <a16:creationId xmlns:a16="http://schemas.microsoft.com/office/drawing/2014/main" id="{1F0B8C9D-4C52-4C8A-A6AB-5DB42B47A1B1}"/>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6125543" y="1129563"/>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1034" name="Picture 10" descr="Free dove peace flying vector">
            <a:extLst>
              <a:ext uri="{FF2B5EF4-FFF2-40B4-BE49-F238E27FC236}">
                <a16:creationId xmlns:a16="http://schemas.microsoft.com/office/drawing/2014/main" id="{48750C89-2053-4ADB-9108-22E46551FE5A}"/>
              </a:ext>
            </a:extLst>
          </p:cNvPr>
          <p:cNvPicPr>
            <a:picLocks noChangeAspect="1" noChangeArrowheads="1"/>
          </p:cNvPicPr>
          <p:nvPr/>
        </p:nvPicPr>
        <p:blipFill>
          <a:blip r:embed="rId18">
            <a:biLevel thresh="75000"/>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641443" y="1231296"/>
            <a:ext cx="767456" cy="94080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Free flag great britain queen vector">
            <a:extLst>
              <a:ext uri="{FF2B5EF4-FFF2-40B4-BE49-F238E27FC236}">
                <a16:creationId xmlns:a16="http://schemas.microsoft.com/office/drawing/2014/main" id="{7C094451-09A8-4F0F-81EE-871664555E42}"/>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7476833" y="1137156"/>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53" name="Picture 2" descr="Free flag great britain queen vector">
            <a:extLst>
              <a:ext uri="{FF2B5EF4-FFF2-40B4-BE49-F238E27FC236}">
                <a16:creationId xmlns:a16="http://schemas.microsoft.com/office/drawing/2014/main" id="{099FF4F8-1963-4F17-B5FA-A2BA73FC5C17}"/>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5443379" y="2813394"/>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1036" name="Picture 12" descr="Free Handshake Meeting vector and picture">
            <a:extLst>
              <a:ext uri="{FF2B5EF4-FFF2-40B4-BE49-F238E27FC236}">
                <a16:creationId xmlns:a16="http://schemas.microsoft.com/office/drawing/2014/main" id="{5C4D4D32-BBA9-47C6-AE80-EC6FD276ECC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71296" y="3015065"/>
            <a:ext cx="889045" cy="7667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Free flag great britain queen vector">
            <a:extLst>
              <a:ext uri="{FF2B5EF4-FFF2-40B4-BE49-F238E27FC236}">
                <a16:creationId xmlns:a16="http://schemas.microsoft.com/office/drawing/2014/main" id="{C975F065-F779-4625-A838-74E4F26A0676}"/>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6795621" y="2810574"/>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1038" name="Picture 14" descr="Free men individual group vector">
            <a:extLst>
              <a:ext uri="{FF2B5EF4-FFF2-40B4-BE49-F238E27FC236}">
                <a16:creationId xmlns:a16="http://schemas.microsoft.com/office/drawing/2014/main" id="{1FEF3F0F-B294-4553-BFC9-4A9A14618C81}"/>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rcRect l="19701" t="-4574" b="1"/>
          <a:stretch/>
        </p:blipFill>
        <p:spPr bwMode="auto">
          <a:xfrm>
            <a:off x="6894662" y="2920757"/>
            <a:ext cx="947148" cy="89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437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5" name="Picture 54">
            <a:extLst>
              <a:ext uri="{FF2B5EF4-FFF2-40B4-BE49-F238E27FC236}">
                <a16:creationId xmlns:a16="http://schemas.microsoft.com/office/drawing/2014/main" id="{0F014570-8F01-4FAC-B7FF-85FF203069D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4" name="Rectangle 3">
            <a:extLst>
              <a:ext uri="{FF2B5EF4-FFF2-40B4-BE49-F238E27FC236}">
                <a16:creationId xmlns:a16="http://schemas.microsoft.com/office/drawing/2014/main" id="{7EDA48A5-2705-7BD1-E1CF-935FF36DE57E}"/>
              </a:ext>
            </a:extLst>
          </p:cNvPr>
          <p:cNvSpPr/>
          <p:nvPr/>
        </p:nvSpPr>
        <p:spPr>
          <a:xfrm>
            <a:off x="332237" y="484294"/>
            <a:ext cx="8471313" cy="4354028"/>
          </a:xfrm>
          <a:prstGeom prst="rect">
            <a:avLst/>
          </a:prstGeom>
          <a:solidFill>
            <a:srgbClr val="FFFBEF">
              <a:alpha val="97000"/>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Google Shape;54;p13">
            <a:extLst>
              <a:ext uri="{FF2B5EF4-FFF2-40B4-BE49-F238E27FC236}">
                <a16:creationId xmlns:a16="http://schemas.microsoft.com/office/drawing/2014/main" id="{E9AE823C-BB87-30C1-FCC5-CB4BB3F0983C}"/>
              </a:ext>
            </a:extLst>
          </p:cNvPr>
          <p:cNvSpPr txBox="1">
            <a:spLocks noGrp="1"/>
          </p:cNvSpPr>
          <p:nvPr>
            <p:ph type="ctrTitle"/>
          </p:nvPr>
        </p:nvSpPr>
        <p:spPr>
          <a:xfrm>
            <a:off x="1289937" y="234853"/>
            <a:ext cx="2911467" cy="64276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600" dirty="0">
                <a:latin typeface="Geo Sans Light NWEA" panose="02000603020000020003" pitchFamily="2" charset="0"/>
              </a:rPr>
              <a:t>Protected Characteristics </a:t>
            </a:r>
            <a:endParaRPr sz="1600" dirty="0">
              <a:latin typeface="Geo Sans Light NWEA" panose="02000603020000020003" pitchFamily="2" charset="0"/>
            </a:endParaRPr>
          </a:p>
        </p:txBody>
      </p:sp>
      <p:sp>
        <p:nvSpPr>
          <p:cNvPr id="14" name="Google Shape;54;p13">
            <a:extLst>
              <a:ext uri="{FF2B5EF4-FFF2-40B4-BE49-F238E27FC236}">
                <a16:creationId xmlns:a16="http://schemas.microsoft.com/office/drawing/2014/main" id="{78C986BF-E24A-4286-ABD2-1288B5927BEE}"/>
              </a:ext>
            </a:extLst>
          </p:cNvPr>
          <p:cNvSpPr txBox="1">
            <a:spLocks/>
          </p:cNvSpPr>
          <p:nvPr/>
        </p:nvSpPr>
        <p:spPr>
          <a:xfrm>
            <a:off x="6056441" y="154026"/>
            <a:ext cx="2401148" cy="74509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GB" sz="1600" dirty="0">
                <a:latin typeface="Geo Sans Light NWEA" panose="02000603020000020003" pitchFamily="2" charset="0"/>
              </a:rPr>
              <a:t>British Values</a:t>
            </a:r>
          </a:p>
        </p:txBody>
      </p:sp>
      <p:cxnSp>
        <p:nvCxnSpPr>
          <p:cNvPr id="7" name="Straight Connector 6">
            <a:extLst>
              <a:ext uri="{FF2B5EF4-FFF2-40B4-BE49-F238E27FC236}">
                <a16:creationId xmlns:a16="http://schemas.microsoft.com/office/drawing/2014/main" id="{17C3CADE-011A-4682-A29D-F82AE82640E2}"/>
              </a:ext>
            </a:extLst>
          </p:cNvPr>
          <p:cNvCxnSpPr>
            <a:stCxn id="4" idx="0"/>
            <a:endCxn id="4" idx="2"/>
          </p:cNvCxnSpPr>
          <p:nvPr/>
        </p:nvCxnSpPr>
        <p:spPr>
          <a:xfrm>
            <a:off x="4567894" y="484294"/>
            <a:ext cx="0" cy="4354028"/>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sp>
        <p:nvSpPr>
          <p:cNvPr id="15" name="Rectangle: Rounded Corners 14">
            <a:extLst>
              <a:ext uri="{FF2B5EF4-FFF2-40B4-BE49-F238E27FC236}">
                <a16:creationId xmlns:a16="http://schemas.microsoft.com/office/drawing/2014/main" id="{8BEF2B24-41BF-4CE1-932E-18A8745ECF35}"/>
              </a:ext>
            </a:extLst>
          </p:cNvPr>
          <p:cNvSpPr/>
          <p:nvPr/>
        </p:nvSpPr>
        <p:spPr>
          <a:xfrm>
            <a:off x="842569" y="94318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Rounded Corners 17">
            <a:extLst>
              <a:ext uri="{FF2B5EF4-FFF2-40B4-BE49-F238E27FC236}">
                <a16:creationId xmlns:a16="http://schemas.microsoft.com/office/drawing/2014/main" id="{60019C65-6AE9-455A-98F1-F79CE03A391B}"/>
              </a:ext>
            </a:extLst>
          </p:cNvPr>
          <p:cNvSpPr/>
          <p:nvPr/>
        </p:nvSpPr>
        <p:spPr>
          <a:xfrm>
            <a:off x="2072923" y="94318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Rounded Corners 18">
            <a:extLst>
              <a:ext uri="{FF2B5EF4-FFF2-40B4-BE49-F238E27FC236}">
                <a16:creationId xmlns:a16="http://schemas.microsoft.com/office/drawing/2014/main" id="{28372E96-9271-43D3-80D2-66CF27243D11}"/>
              </a:ext>
            </a:extLst>
          </p:cNvPr>
          <p:cNvSpPr/>
          <p:nvPr/>
        </p:nvSpPr>
        <p:spPr>
          <a:xfrm>
            <a:off x="3276143" y="94318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66E581B0-5C57-4B2E-8E88-EF4521763CED}"/>
              </a:ext>
            </a:extLst>
          </p:cNvPr>
          <p:cNvSpPr/>
          <p:nvPr/>
        </p:nvSpPr>
        <p:spPr>
          <a:xfrm>
            <a:off x="842569" y="224182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Rounded Corners 20">
            <a:extLst>
              <a:ext uri="{FF2B5EF4-FFF2-40B4-BE49-F238E27FC236}">
                <a16:creationId xmlns:a16="http://schemas.microsoft.com/office/drawing/2014/main" id="{A86D39BC-26FB-4665-B776-4A1B7183BB99}"/>
              </a:ext>
            </a:extLst>
          </p:cNvPr>
          <p:cNvSpPr/>
          <p:nvPr/>
        </p:nvSpPr>
        <p:spPr>
          <a:xfrm>
            <a:off x="2072923" y="224182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Rounded Corners 21">
            <a:extLst>
              <a:ext uri="{FF2B5EF4-FFF2-40B4-BE49-F238E27FC236}">
                <a16:creationId xmlns:a16="http://schemas.microsoft.com/office/drawing/2014/main" id="{2BCB4C60-4941-4414-BDF1-326F9A8B67B1}"/>
              </a:ext>
            </a:extLst>
          </p:cNvPr>
          <p:cNvSpPr/>
          <p:nvPr/>
        </p:nvSpPr>
        <p:spPr>
          <a:xfrm>
            <a:off x="3276143" y="224182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Rounded Corners 24">
            <a:extLst>
              <a:ext uri="{FF2B5EF4-FFF2-40B4-BE49-F238E27FC236}">
                <a16:creationId xmlns:a16="http://schemas.microsoft.com/office/drawing/2014/main" id="{9BE59995-E35F-444A-AB2A-7BCB963197A8}"/>
              </a:ext>
            </a:extLst>
          </p:cNvPr>
          <p:cNvSpPr/>
          <p:nvPr/>
        </p:nvSpPr>
        <p:spPr>
          <a:xfrm>
            <a:off x="842569" y="3539490"/>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Rounded Corners 25">
            <a:extLst>
              <a:ext uri="{FF2B5EF4-FFF2-40B4-BE49-F238E27FC236}">
                <a16:creationId xmlns:a16="http://schemas.microsoft.com/office/drawing/2014/main" id="{B2D4C2B4-4C00-4531-8F8A-650FCABF2DA9}"/>
              </a:ext>
            </a:extLst>
          </p:cNvPr>
          <p:cNvSpPr/>
          <p:nvPr/>
        </p:nvSpPr>
        <p:spPr>
          <a:xfrm>
            <a:off x="2072923" y="3539490"/>
            <a:ext cx="872681" cy="956537"/>
          </a:xfrm>
          <a:prstGeom prst="roundRect">
            <a:avLst/>
          </a:prstGeom>
          <a:solidFill>
            <a:srgbClr val="66FF33"/>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Rounded Corners 26">
            <a:extLst>
              <a:ext uri="{FF2B5EF4-FFF2-40B4-BE49-F238E27FC236}">
                <a16:creationId xmlns:a16="http://schemas.microsoft.com/office/drawing/2014/main" id="{8DEE5181-3E42-4B60-9345-2D5AC6522D61}"/>
              </a:ext>
            </a:extLst>
          </p:cNvPr>
          <p:cNvSpPr/>
          <p:nvPr/>
        </p:nvSpPr>
        <p:spPr>
          <a:xfrm>
            <a:off x="3276143" y="3539490"/>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Rounded Corners 28">
            <a:extLst>
              <a:ext uri="{FF2B5EF4-FFF2-40B4-BE49-F238E27FC236}">
                <a16:creationId xmlns:a16="http://schemas.microsoft.com/office/drawing/2014/main" id="{0404F036-E505-4A88-8DE2-CFB60DF962B1}"/>
              </a:ext>
            </a:extLst>
          </p:cNvPr>
          <p:cNvSpPr/>
          <p:nvPr/>
        </p:nvSpPr>
        <p:spPr>
          <a:xfrm>
            <a:off x="4767116" y="1148558"/>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Rounded Corners 29">
            <a:extLst>
              <a:ext uri="{FF2B5EF4-FFF2-40B4-BE49-F238E27FC236}">
                <a16:creationId xmlns:a16="http://schemas.microsoft.com/office/drawing/2014/main" id="{BFB60DE6-362B-4E65-AAC7-B5975828B31E}"/>
              </a:ext>
            </a:extLst>
          </p:cNvPr>
          <p:cNvSpPr/>
          <p:nvPr/>
        </p:nvSpPr>
        <p:spPr>
          <a:xfrm>
            <a:off x="6132044" y="1141299"/>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Rounded Corners 38">
            <a:extLst>
              <a:ext uri="{FF2B5EF4-FFF2-40B4-BE49-F238E27FC236}">
                <a16:creationId xmlns:a16="http://schemas.microsoft.com/office/drawing/2014/main" id="{C1F0F2B6-C8D6-409C-BF62-B8B241A7670D}"/>
              </a:ext>
            </a:extLst>
          </p:cNvPr>
          <p:cNvSpPr/>
          <p:nvPr/>
        </p:nvSpPr>
        <p:spPr>
          <a:xfrm>
            <a:off x="5441390" y="2826349"/>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Rounded Corners 39">
            <a:extLst>
              <a:ext uri="{FF2B5EF4-FFF2-40B4-BE49-F238E27FC236}">
                <a16:creationId xmlns:a16="http://schemas.microsoft.com/office/drawing/2014/main" id="{C27598B9-3461-46E1-8FC5-C6782DE2BB20}"/>
              </a:ext>
            </a:extLst>
          </p:cNvPr>
          <p:cNvSpPr/>
          <p:nvPr/>
        </p:nvSpPr>
        <p:spPr>
          <a:xfrm>
            <a:off x="7482564" y="1148557"/>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Rounded Corners 41">
            <a:extLst>
              <a:ext uri="{FF2B5EF4-FFF2-40B4-BE49-F238E27FC236}">
                <a16:creationId xmlns:a16="http://schemas.microsoft.com/office/drawing/2014/main" id="{5BB39B39-1170-419D-AC4B-F40656B1C9AA}"/>
              </a:ext>
            </a:extLst>
          </p:cNvPr>
          <p:cNvSpPr/>
          <p:nvPr/>
        </p:nvSpPr>
        <p:spPr>
          <a:xfrm>
            <a:off x="6788333" y="2826349"/>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4" name="Picture 43">
            <a:extLst>
              <a:ext uri="{FF2B5EF4-FFF2-40B4-BE49-F238E27FC236}">
                <a16:creationId xmlns:a16="http://schemas.microsoft.com/office/drawing/2014/main" id="{9302DE6D-CD02-484E-A755-2930C4A23F67}"/>
              </a:ext>
            </a:extLst>
          </p:cNvPr>
          <p:cNvPicPr>
            <a:picLocks noChangeAspect="1"/>
          </p:cNvPicPr>
          <p:nvPr/>
        </p:nvPicPr>
        <p:blipFill rotWithShape="1">
          <a:blip r:embed="rId5"/>
          <a:srcRect l="16652" r="15631" b="14799"/>
          <a:stretch/>
        </p:blipFill>
        <p:spPr>
          <a:xfrm>
            <a:off x="1011440" y="1044035"/>
            <a:ext cx="556994" cy="700798"/>
          </a:xfrm>
          <a:prstGeom prst="rect">
            <a:avLst/>
          </a:prstGeom>
        </p:spPr>
      </p:pic>
      <p:sp>
        <p:nvSpPr>
          <p:cNvPr id="45" name="TextBox 44">
            <a:extLst>
              <a:ext uri="{FF2B5EF4-FFF2-40B4-BE49-F238E27FC236}">
                <a16:creationId xmlns:a16="http://schemas.microsoft.com/office/drawing/2014/main" id="{08A97751-98AC-4358-98C9-08014DD7888E}"/>
              </a:ext>
            </a:extLst>
          </p:cNvPr>
          <p:cNvSpPr txBox="1"/>
          <p:nvPr/>
        </p:nvSpPr>
        <p:spPr>
          <a:xfrm>
            <a:off x="1063831" y="1886574"/>
            <a:ext cx="555880" cy="246221"/>
          </a:xfrm>
          <a:prstGeom prst="rect">
            <a:avLst/>
          </a:prstGeom>
          <a:noFill/>
        </p:spPr>
        <p:txBody>
          <a:bodyPr wrap="square" rtlCol="0">
            <a:spAutoFit/>
          </a:bodyPr>
          <a:lstStyle/>
          <a:p>
            <a:r>
              <a:rPr lang="en-GB" sz="1000" dirty="0">
                <a:latin typeface="Geo Sans Light NWEA" panose="02000603020000020003" pitchFamily="2" charset="0"/>
              </a:rPr>
              <a:t>Age</a:t>
            </a:r>
            <a:endParaRPr lang="en-GB" sz="1000"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7F51899B-0221-4A46-9262-A100BACF1ACA}"/>
              </a:ext>
            </a:extLst>
          </p:cNvPr>
          <p:cNvSpPr txBox="1"/>
          <p:nvPr/>
        </p:nvSpPr>
        <p:spPr>
          <a:xfrm>
            <a:off x="2180309" y="1887695"/>
            <a:ext cx="821534" cy="246221"/>
          </a:xfrm>
          <a:prstGeom prst="rect">
            <a:avLst/>
          </a:prstGeom>
          <a:noFill/>
        </p:spPr>
        <p:txBody>
          <a:bodyPr wrap="square" rtlCol="0">
            <a:spAutoFit/>
          </a:bodyPr>
          <a:lstStyle/>
          <a:p>
            <a:r>
              <a:rPr lang="en-GB" sz="1000" dirty="0">
                <a:latin typeface="Geo Sans Light NWEA" panose="02000603020000020003" pitchFamily="2" charset="0"/>
              </a:rPr>
              <a:t>Disability</a:t>
            </a:r>
            <a:endParaRPr lang="en-GB" sz="1000"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3F931FA3-D371-4273-965C-A8401178B7A7}"/>
              </a:ext>
            </a:extLst>
          </p:cNvPr>
          <p:cNvSpPr txBox="1"/>
          <p:nvPr/>
        </p:nvSpPr>
        <p:spPr>
          <a:xfrm>
            <a:off x="3205884" y="1853903"/>
            <a:ext cx="1029413" cy="400110"/>
          </a:xfrm>
          <a:prstGeom prst="rect">
            <a:avLst/>
          </a:prstGeom>
          <a:noFill/>
        </p:spPr>
        <p:txBody>
          <a:bodyPr wrap="square" rtlCol="0">
            <a:spAutoFit/>
          </a:bodyPr>
          <a:lstStyle/>
          <a:p>
            <a:pPr algn="ctr"/>
            <a:r>
              <a:rPr lang="en-GB" sz="1000" dirty="0">
                <a:latin typeface="Geo Sans Light NWEA" panose="02000603020000020003" pitchFamily="2" charset="0"/>
              </a:rPr>
              <a:t>Gender </a:t>
            </a:r>
          </a:p>
          <a:p>
            <a:pPr algn="ctr"/>
            <a:r>
              <a:rPr lang="en-GB" sz="1000" dirty="0">
                <a:latin typeface="Geo Sans Light NWEA" panose="02000603020000020003" pitchFamily="2" charset="0"/>
              </a:rPr>
              <a:t>Reassignment</a:t>
            </a:r>
            <a:endParaRPr lang="en-GB" sz="1000"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F6D1EB46-EBB8-494E-BE93-663EE9D0FF86}"/>
              </a:ext>
            </a:extLst>
          </p:cNvPr>
          <p:cNvSpPr txBox="1"/>
          <p:nvPr/>
        </p:nvSpPr>
        <p:spPr>
          <a:xfrm>
            <a:off x="694674" y="3154642"/>
            <a:ext cx="1165699" cy="400110"/>
          </a:xfrm>
          <a:prstGeom prst="rect">
            <a:avLst/>
          </a:prstGeom>
          <a:noFill/>
        </p:spPr>
        <p:txBody>
          <a:bodyPr wrap="square" rtlCol="0">
            <a:spAutoFit/>
          </a:bodyPr>
          <a:lstStyle/>
          <a:p>
            <a:pPr algn="ctr"/>
            <a:r>
              <a:rPr lang="en-GB" sz="1000" dirty="0">
                <a:latin typeface="Geo Sans Light NWEA" panose="02000603020000020003" pitchFamily="2" charset="0"/>
              </a:rPr>
              <a:t>Marriage / </a:t>
            </a:r>
          </a:p>
          <a:p>
            <a:pPr algn="ctr"/>
            <a:r>
              <a:rPr lang="en-GB" sz="1000" dirty="0">
                <a:latin typeface="Geo Sans Light NWEA" panose="02000603020000020003" pitchFamily="2" charset="0"/>
              </a:rPr>
              <a:t>Civil Partnership</a:t>
            </a:r>
            <a:endParaRPr lang="en-GB" sz="1000"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4F07C82F-04FA-4B76-B51F-003B37518E14}"/>
              </a:ext>
            </a:extLst>
          </p:cNvPr>
          <p:cNvSpPr txBox="1"/>
          <p:nvPr/>
        </p:nvSpPr>
        <p:spPr>
          <a:xfrm>
            <a:off x="1954271" y="3150899"/>
            <a:ext cx="1165699" cy="400110"/>
          </a:xfrm>
          <a:prstGeom prst="rect">
            <a:avLst/>
          </a:prstGeom>
          <a:noFill/>
        </p:spPr>
        <p:txBody>
          <a:bodyPr wrap="square" rtlCol="0">
            <a:spAutoFit/>
          </a:bodyPr>
          <a:lstStyle/>
          <a:p>
            <a:pPr algn="ctr"/>
            <a:r>
              <a:rPr lang="en-GB" sz="1000" dirty="0">
                <a:latin typeface="Geo Sans Light NWEA" panose="02000603020000020003" pitchFamily="2" charset="0"/>
              </a:rPr>
              <a:t>Pregnancy / </a:t>
            </a:r>
          </a:p>
          <a:p>
            <a:pPr algn="ctr"/>
            <a:r>
              <a:rPr lang="en-GB" sz="1000" dirty="0">
                <a:latin typeface="Geo Sans Light NWEA" panose="02000603020000020003" pitchFamily="2" charset="0"/>
                <a:cs typeface="Arial" panose="020B0604020202020204" pitchFamily="34" charset="0"/>
              </a:rPr>
              <a:t>Maternity</a:t>
            </a:r>
            <a:endParaRPr lang="en-GB" sz="1000"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9092B781-CAE3-4A23-994E-DC88CBF9C109}"/>
              </a:ext>
            </a:extLst>
          </p:cNvPr>
          <p:cNvSpPr txBox="1"/>
          <p:nvPr/>
        </p:nvSpPr>
        <p:spPr>
          <a:xfrm>
            <a:off x="3155100" y="3168402"/>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Race</a:t>
            </a:r>
            <a:endParaRPr lang="en-GB" sz="1000"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B85D91AD-CD5B-4D3F-938C-AFFA750934B4}"/>
              </a:ext>
            </a:extLst>
          </p:cNvPr>
          <p:cNvSpPr txBox="1"/>
          <p:nvPr/>
        </p:nvSpPr>
        <p:spPr>
          <a:xfrm>
            <a:off x="704534" y="4472174"/>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Religion / Beliefs</a:t>
            </a:r>
            <a:endParaRPr lang="en-GB" sz="1000" dirty="0">
              <a:latin typeface="Arial" panose="020B0604020202020204" pitchFamily="34" charset="0"/>
              <a:cs typeface="Arial" panose="020B0604020202020204" pitchFamily="34" charset="0"/>
            </a:endParaRPr>
          </a:p>
        </p:txBody>
      </p:sp>
      <p:pic>
        <p:nvPicPr>
          <p:cNvPr id="64" name="Picture 63" descr="A logo of a planet earth with headphones&#10;&#10;Description automatically generated">
            <a:extLst>
              <a:ext uri="{FF2B5EF4-FFF2-40B4-BE49-F238E27FC236}">
                <a16:creationId xmlns:a16="http://schemas.microsoft.com/office/drawing/2014/main" id="{46ED795C-2746-4C71-99F4-080FA7D948E0}"/>
              </a:ext>
            </a:extLst>
          </p:cNvPr>
          <p:cNvPicPr>
            <a:picLocks noChangeAspect="1"/>
          </p:cNvPicPr>
          <p:nvPr/>
        </p:nvPicPr>
        <p:blipFill>
          <a:blip r:embed="rId6"/>
          <a:stretch>
            <a:fillRect/>
          </a:stretch>
        </p:blipFill>
        <p:spPr>
          <a:xfrm>
            <a:off x="11352" y="4158860"/>
            <a:ext cx="956537" cy="956537"/>
          </a:xfrm>
          <a:prstGeom prst="rect">
            <a:avLst/>
          </a:prstGeom>
        </p:spPr>
      </p:pic>
      <p:sp>
        <p:nvSpPr>
          <p:cNvPr id="65" name="TextBox 64">
            <a:extLst>
              <a:ext uri="{FF2B5EF4-FFF2-40B4-BE49-F238E27FC236}">
                <a16:creationId xmlns:a16="http://schemas.microsoft.com/office/drawing/2014/main" id="{C0838AF6-6253-4130-98D4-93880050549E}"/>
              </a:ext>
            </a:extLst>
          </p:cNvPr>
          <p:cNvSpPr txBox="1"/>
          <p:nvPr/>
        </p:nvSpPr>
        <p:spPr>
          <a:xfrm>
            <a:off x="1920017" y="4487818"/>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Sex / Gender</a:t>
            </a:r>
            <a:endParaRPr lang="en-GB" sz="1000" dirty="0">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C1A57383-FE77-423D-A124-6C0905696D35}"/>
              </a:ext>
            </a:extLst>
          </p:cNvPr>
          <p:cNvSpPr txBox="1"/>
          <p:nvPr/>
        </p:nvSpPr>
        <p:spPr>
          <a:xfrm>
            <a:off x="3129633" y="4514017"/>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Sexual Orientation</a:t>
            </a:r>
            <a:endParaRPr lang="en-GB" sz="1000" dirty="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E8D4395A-B14F-4BC9-B185-FD0ACABED1E9}"/>
              </a:ext>
            </a:extLst>
          </p:cNvPr>
          <p:cNvSpPr txBox="1"/>
          <p:nvPr/>
        </p:nvSpPr>
        <p:spPr>
          <a:xfrm>
            <a:off x="4916718" y="2348031"/>
            <a:ext cx="936515" cy="276999"/>
          </a:xfrm>
          <a:prstGeom prst="rect">
            <a:avLst/>
          </a:prstGeom>
          <a:noFill/>
        </p:spPr>
        <p:txBody>
          <a:bodyPr wrap="square" rtlCol="0">
            <a:spAutoFit/>
          </a:bodyPr>
          <a:lstStyle/>
          <a:p>
            <a:r>
              <a:rPr lang="en-GB" sz="1200" dirty="0">
                <a:latin typeface="Geo Sans Light NWEA" panose="02000603020000020003" pitchFamily="2" charset="0"/>
              </a:rPr>
              <a:t>Democracy</a:t>
            </a:r>
            <a:endParaRPr lang="en-GB" sz="1200" dirty="0">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1953A630-B921-41C7-8E95-C73D9486A938}"/>
              </a:ext>
            </a:extLst>
          </p:cNvPr>
          <p:cNvSpPr txBox="1"/>
          <p:nvPr/>
        </p:nvSpPr>
        <p:spPr>
          <a:xfrm>
            <a:off x="6134528" y="2354385"/>
            <a:ext cx="1209265" cy="276999"/>
          </a:xfrm>
          <a:prstGeom prst="rect">
            <a:avLst/>
          </a:prstGeom>
          <a:noFill/>
        </p:spPr>
        <p:txBody>
          <a:bodyPr wrap="square" rtlCol="0">
            <a:spAutoFit/>
          </a:bodyPr>
          <a:lstStyle/>
          <a:p>
            <a:r>
              <a:rPr lang="en-GB" sz="1200" dirty="0">
                <a:latin typeface="Geo Sans Light NWEA" panose="02000603020000020003" pitchFamily="2" charset="0"/>
              </a:rPr>
              <a:t>The Rule of Law</a:t>
            </a:r>
            <a:endParaRPr lang="en-GB" sz="1200" dirty="0">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C9195C4A-7125-4F87-BD99-1E65B0530266}"/>
              </a:ext>
            </a:extLst>
          </p:cNvPr>
          <p:cNvSpPr txBox="1"/>
          <p:nvPr/>
        </p:nvSpPr>
        <p:spPr>
          <a:xfrm>
            <a:off x="7491264" y="2350575"/>
            <a:ext cx="1209265" cy="461665"/>
          </a:xfrm>
          <a:prstGeom prst="rect">
            <a:avLst/>
          </a:prstGeom>
          <a:noFill/>
        </p:spPr>
        <p:txBody>
          <a:bodyPr wrap="square" rtlCol="0">
            <a:spAutoFit/>
          </a:bodyPr>
          <a:lstStyle/>
          <a:p>
            <a:pPr algn="ctr"/>
            <a:r>
              <a:rPr lang="en-GB" sz="1200" dirty="0">
                <a:latin typeface="Geo Sans Light NWEA" panose="02000603020000020003" pitchFamily="2" charset="0"/>
              </a:rPr>
              <a:t>Individual</a:t>
            </a:r>
          </a:p>
          <a:p>
            <a:pPr algn="ctr"/>
            <a:r>
              <a:rPr lang="en-GB" sz="1200" dirty="0">
                <a:latin typeface="Geo Sans Light NWEA" panose="02000603020000020003" pitchFamily="2" charset="0"/>
                <a:cs typeface="Arial" panose="020B0604020202020204" pitchFamily="34" charset="0"/>
              </a:rPr>
              <a:t>Liberty</a:t>
            </a:r>
            <a:endParaRPr lang="en-GB" sz="1200" dirty="0">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81B467C2-40A3-4117-A713-7E67C267B52C}"/>
              </a:ext>
            </a:extLst>
          </p:cNvPr>
          <p:cNvSpPr txBox="1"/>
          <p:nvPr/>
        </p:nvSpPr>
        <p:spPr>
          <a:xfrm>
            <a:off x="5441390" y="4030588"/>
            <a:ext cx="1209265" cy="276999"/>
          </a:xfrm>
          <a:prstGeom prst="rect">
            <a:avLst/>
          </a:prstGeom>
          <a:noFill/>
        </p:spPr>
        <p:txBody>
          <a:bodyPr wrap="square" rtlCol="0">
            <a:spAutoFit/>
          </a:bodyPr>
          <a:lstStyle/>
          <a:p>
            <a:pPr algn="ctr"/>
            <a:r>
              <a:rPr lang="en-GB" sz="1200" dirty="0">
                <a:latin typeface="Geo Sans Light NWEA" panose="02000603020000020003" pitchFamily="2" charset="0"/>
              </a:rPr>
              <a:t>Mutual Respect</a:t>
            </a:r>
            <a:endParaRPr lang="en-GB" sz="1200" dirty="0">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E637EEE6-AA17-430D-B803-BB30B6F980C5}"/>
              </a:ext>
            </a:extLst>
          </p:cNvPr>
          <p:cNvSpPr txBox="1"/>
          <p:nvPr/>
        </p:nvSpPr>
        <p:spPr>
          <a:xfrm>
            <a:off x="6815906" y="4040328"/>
            <a:ext cx="1209265" cy="276999"/>
          </a:xfrm>
          <a:prstGeom prst="rect">
            <a:avLst/>
          </a:prstGeom>
          <a:noFill/>
        </p:spPr>
        <p:txBody>
          <a:bodyPr wrap="square" rtlCol="0">
            <a:spAutoFit/>
          </a:bodyPr>
          <a:lstStyle/>
          <a:p>
            <a:pPr algn="ctr"/>
            <a:r>
              <a:rPr lang="en-GB" sz="1200" dirty="0">
                <a:latin typeface="Geo Sans Light NWEA" panose="02000603020000020003" pitchFamily="2" charset="0"/>
              </a:rPr>
              <a:t>Tolerance</a:t>
            </a:r>
            <a:endParaRPr lang="en-GB" sz="1200" dirty="0">
              <a:latin typeface="Arial" panose="020B0604020202020204" pitchFamily="34" charset="0"/>
              <a:cs typeface="Arial" panose="020B0604020202020204" pitchFamily="34" charset="0"/>
            </a:endParaRPr>
          </a:p>
        </p:txBody>
      </p:sp>
      <p:pic>
        <p:nvPicPr>
          <p:cNvPr id="74" name="Picture 73">
            <a:extLst>
              <a:ext uri="{FF2B5EF4-FFF2-40B4-BE49-F238E27FC236}">
                <a16:creationId xmlns:a16="http://schemas.microsoft.com/office/drawing/2014/main" id="{CE1D0A84-9E2A-4169-8864-294799A25AC3}"/>
              </a:ext>
            </a:extLst>
          </p:cNvPr>
          <p:cNvPicPr>
            <a:picLocks noChangeAspect="1"/>
          </p:cNvPicPr>
          <p:nvPr/>
        </p:nvPicPr>
        <p:blipFill rotWithShape="1">
          <a:blip r:embed="rId7"/>
          <a:srcRect b="13756"/>
          <a:stretch/>
        </p:blipFill>
        <p:spPr>
          <a:xfrm>
            <a:off x="2134320" y="1044035"/>
            <a:ext cx="769107" cy="663304"/>
          </a:xfrm>
          <a:prstGeom prst="rect">
            <a:avLst/>
          </a:prstGeom>
        </p:spPr>
      </p:pic>
      <p:pic>
        <p:nvPicPr>
          <p:cNvPr id="76" name="Picture 75">
            <a:extLst>
              <a:ext uri="{FF2B5EF4-FFF2-40B4-BE49-F238E27FC236}">
                <a16:creationId xmlns:a16="http://schemas.microsoft.com/office/drawing/2014/main" id="{573FD45E-73CE-400E-A678-E38EC24FB9DF}"/>
              </a:ext>
            </a:extLst>
          </p:cNvPr>
          <p:cNvPicPr>
            <a:picLocks noChangeAspect="1"/>
          </p:cNvPicPr>
          <p:nvPr/>
        </p:nvPicPr>
        <p:blipFill rotWithShape="1">
          <a:blip r:embed="rId8"/>
          <a:srcRect b="13098"/>
          <a:stretch/>
        </p:blipFill>
        <p:spPr>
          <a:xfrm>
            <a:off x="3337539" y="1084620"/>
            <a:ext cx="751197" cy="652809"/>
          </a:xfrm>
          <a:prstGeom prst="rect">
            <a:avLst/>
          </a:prstGeom>
        </p:spPr>
      </p:pic>
      <p:pic>
        <p:nvPicPr>
          <p:cNvPr id="78" name="Picture 77">
            <a:extLst>
              <a:ext uri="{FF2B5EF4-FFF2-40B4-BE49-F238E27FC236}">
                <a16:creationId xmlns:a16="http://schemas.microsoft.com/office/drawing/2014/main" id="{03EA5368-D5F9-4DF0-8B90-7AC6E8A55339}"/>
              </a:ext>
            </a:extLst>
          </p:cNvPr>
          <p:cNvPicPr>
            <a:picLocks noChangeAspect="1"/>
          </p:cNvPicPr>
          <p:nvPr/>
        </p:nvPicPr>
        <p:blipFill rotWithShape="1">
          <a:blip r:embed="rId9"/>
          <a:srcRect l="9105" t="12400" r="8491" b="23663"/>
          <a:stretch/>
        </p:blipFill>
        <p:spPr>
          <a:xfrm>
            <a:off x="923859" y="2429799"/>
            <a:ext cx="714253" cy="554180"/>
          </a:xfrm>
          <a:prstGeom prst="rect">
            <a:avLst/>
          </a:prstGeom>
        </p:spPr>
      </p:pic>
      <p:pic>
        <p:nvPicPr>
          <p:cNvPr id="80" name="Picture 79">
            <a:extLst>
              <a:ext uri="{FF2B5EF4-FFF2-40B4-BE49-F238E27FC236}">
                <a16:creationId xmlns:a16="http://schemas.microsoft.com/office/drawing/2014/main" id="{B6EF3CA2-BD08-4D80-A8FE-A323C9F84B25}"/>
              </a:ext>
            </a:extLst>
          </p:cNvPr>
          <p:cNvPicPr>
            <a:picLocks noChangeAspect="1"/>
          </p:cNvPicPr>
          <p:nvPr/>
        </p:nvPicPr>
        <p:blipFill rotWithShape="1">
          <a:blip r:embed="rId10"/>
          <a:srcRect l="29279" r="25359" b="13098"/>
          <a:stretch/>
        </p:blipFill>
        <p:spPr>
          <a:xfrm>
            <a:off x="2320541" y="2345223"/>
            <a:ext cx="378414" cy="724937"/>
          </a:xfrm>
          <a:prstGeom prst="rect">
            <a:avLst/>
          </a:prstGeom>
        </p:spPr>
      </p:pic>
      <p:pic>
        <p:nvPicPr>
          <p:cNvPr id="82" name="Picture 81">
            <a:extLst>
              <a:ext uri="{FF2B5EF4-FFF2-40B4-BE49-F238E27FC236}">
                <a16:creationId xmlns:a16="http://schemas.microsoft.com/office/drawing/2014/main" id="{181A3C26-DDDE-4064-8C5F-4533A32BB1B6}"/>
              </a:ext>
            </a:extLst>
          </p:cNvPr>
          <p:cNvPicPr>
            <a:picLocks noChangeAspect="1"/>
          </p:cNvPicPr>
          <p:nvPr/>
        </p:nvPicPr>
        <p:blipFill rotWithShape="1">
          <a:blip r:embed="rId11"/>
          <a:srcRect b="12738"/>
          <a:stretch/>
        </p:blipFill>
        <p:spPr>
          <a:xfrm>
            <a:off x="959935" y="3693163"/>
            <a:ext cx="635175" cy="554264"/>
          </a:xfrm>
          <a:prstGeom prst="rect">
            <a:avLst/>
          </a:prstGeom>
        </p:spPr>
      </p:pic>
      <p:pic>
        <p:nvPicPr>
          <p:cNvPr id="84" name="Picture 83">
            <a:extLst>
              <a:ext uri="{FF2B5EF4-FFF2-40B4-BE49-F238E27FC236}">
                <a16:creationId xmlns:a16="http://schemas.microsoft.com/office/drawing/2014/main" id="{CF430978-2087-46CC-AA68-7141AB704613}"/>
              </a:ext>
            </a:extLst>
          </p:cNvPr>
          <p:cNvPicPr>
            <a:picLocks noChangeAspect="1"/>
          </p:cNvPicPr>
          <p:nvPr/>
        </p:nvPicPr>
        <p:blipFill rotWithShape="1">
          <a:blip r:embed="rId12"/>
          <a:srcRect b="23665"/>
          <a:stretch/>
        </p:blipFill>
        <p:spPr>
          <a:xfrm>
            <a:off x="3328509" y="2391359"/>
            <a:ext cx="763360" cy="582713"/>
          </a:xfrm>
          <a:prstGeom prst="rect">
            <a:avLst/>
          </a:prstGeom>
        </p:spPr>
      </p:pic>
      <p:pic>
        <p:nvPicPr>
          <p:cNvPr id="86" name="Picture 85">
            <a:extLst>
              <a:ext uri="{FF2B5EF4-FFF2-40B4-BE49-F238E27FC236}">
                <a16:creationId xmlns:a16="http://schemas.microsoft.com/office/drawing/2014/main" id="{B90E6790-C2D3-4B4C-A33E-D0811BA6A9C6}"/>
              </a:ext>
            </a:extLst>
          </p:cNvPr>
          <p:cNvPicPr>
            <a:picLocks noChangeAspect="1"/>
          </p:cNvPicPr>
          <p:nvPr/>
        </p:nvPicPr>
        <p:blipFill rotWithShape="1">
          <a:blip r:embed="rId13"/>
          <a:srcRect b="20298"/>
          <a:stretch/>
        </p:blipFill>
        <p:spPr>
          <a:xfrm>
            <a:off x="2079889" y="3624760"/>
            <a:ext cx="823538" cy="682571"/>
          </a:xfrm>
          <a:prstGeom prst="rect">
            <a:avLst/>
          </a:prstGeom>
        </p:spPr>
      </p:pic>
      <p:pic>
        <p:nvPicPr>
          <p:cNvPr id="88" name="Picture 87">
            <a:extLst>
              <a:ext uri="{FF2B5EF4-FFF2-40B4-BE49-F238E27FC236}">
                <a16:creationId xmlns:a16="http://schemas.microsoft.com/office/drawing/2014/main" id="{5C809B26-95AC-487A-BB63-60B872FABA5E}"/>
              </a:ext>
            </a:extLst>
          </p:cNvPr>
          <p:cNvPicPr>
            <a:picLocks noChangeAspect="1"/>
          </p:cNvPicPr>
          <p:nvPr/>
        </p:nvPicPr>
        <p:blipFill rotWithShape="1">
          <a:blip r:embed="rId14"/>
          <a:srcRect t="-1" b="22966"/>
          <a:stretch/>
        </p:blipFill>
        <p:spPr>
          <a:xfrm>
            <a:off x="3238384" y="3608953"/>
            <a:ext cx="944950" cy="727933"/>
          </a:xfrm>
          <a:prstGeom prst="rect">
            <a:avLst/>
          </a:prstGeom>
        </p:spPr>
      </p:pic>
      <p:pic>
        <p:nvPicPr>
          <p:cNvPr id="50" name="Picture 2" descr="Free flag great britain queen vector">
            <a:extLst>
              <a:ext uri="{FF2B5EF4-FFF2-40B4-BE49-F238E27FC236}">
                <a16:creationId xmlns:a16="http://schemas.microsoft.com/office/drawing/2014/main" id="{3A1A5FC9-03F4-4379-95D0-3EE94D6899D5}"/>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4765613" y="1137157"/>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1030" name="Picture 6" descr="Free ballot election vote vector">
            <a:extLst>
              <a:ext uri="{FF2B5EF4-FFF2-40B4-BE49-F238E27FC236}">
                <a16:creationId xmlns:a16="http://schemas.microsoft.com/office/drawing/2014/main" id="{83F3D6F9-E119-451A-A225-8402CD3B8C6E}"/>
              </a:ext>
            </a:extLst>
          </p:cNvP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4956239" y="1284793"/>
            <a:ext cx="829964" cy="8450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hammer dish law vector">
            <a:extLst>
              <a:ext uri="{FF2B5EF4-FFF2-40B4-BE49-F238E27FC236}">
                <a16:creationId xmlns:a16="http://schemas.microsoft.com/office/drawing/2014/main" id="{2EADF36D-C177-4797-B881-EF619BBE1736}"/>
              </a:ext>
            </a:extLst>
          </p:cNvPr>
          <p:cNvPicPr>
            <a:picLocks noChangeAspect="1" noChangeArrowheads="1"/>
          </p:cNvPicPr>
          <p:nvPr/>
        </p:nvPicPr>
        <p:blipFill>
          <a:blip r:embed="rId17">
            <a:biLevel thresh="75000"/>
            <a:extLst>
              <a:ext uri="{28A0092B-C50C-407E-A947-70E740481C1C}">
                <a14:useLocalDpi xmlns:a14="http://schemas.microsoft.com/office/drawing/2010/main" val="0"/>
              </a:ext>
            </a:extLst>
          </a:blip>
          <a:srcRect/>
          <a:stretch>
            <a:fillRect/>
          </a:stretch>
        </p:blipFill>
        <p:spPr bwMode="auto">
          <a:xfrm>
            <a:off x="6284595" y="1395958"/>
            <a:ext cx="896666" cy="62066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Free flag great britain queen vector">
            <a:extLst>
              <a:ext uri="{FF2B5EF4-FFF2-40B4-BE49-F238E27FC236}">
                <a16:creationId xmlns:a16="http://schemas.microsoft.com/office/drawing/2014/main" id="{1F0B8C9D-4C52-4C8A-A6AB-5DB42B47A1B1}"/>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6125543" y="1129563"/>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1034" name="Picture 10" descr="Free dove peace flying vector">
            <a:extLst>
              <a:ext uri="{FF2B5EF4-FFF2-40B4-BE49-F238E27FC236}">
                <a16:creationId xmlns:a16="http://schemas.microsoft.com/office/drawing/2014/main" id="{48750C89-2053-4ADB-9108-22E46551FE5A}"/>
              </a:ext>
            </a:extLst>
          </p:cNvPr>
          <p:cNvPicPr>
            <a:picLocks noChangeAspect="1" noChangeArrowheads="1"/>
          </p:cNvPicPr>
          <p:nvPr/>
        </p:nvPicPr>
        <p:blipFill>
          <a:blip r:embed="rId18">
            <a:biLevel thresh="75000"/>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641443" y="1231296"/>
            <a:ext cx="767456" cy="94080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Free flag great britain queen vector">
            <a:extLst>
              <a:ext uri="{FF2B5EF4-FFF2-40B4-BE49-F238E27FC236}">
                <a16:creationId xmlns:a16="http://schemas.microsoft.com/office/drawing/2014/main" id="{099FF4F8-1963-4F17-B5FA-A2BA73FC5C17}"/>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5443379" y="2813394"/>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1036" name="Picture 12" descr="Free Handshake Meeting vector and picture">
            <a:extLst>
              <a:ext uri="{FF2B5EF4-FFF2-40B4-BE49-F238E27FC236}">
                <a16:creationId xmlns:a16="http://schemas.microsoft.com/office/drawing/2014/main" id="{5C4D4D32-BBA9-47C6-AE80-EC6FD276ECC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71296" y="3015065"/>
            <a:ext cx="889045" cy="7667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Free flag great britain queen vector">
            <a:extLst>
              <a:ext uri="{FF2B5EF4-FFF2-40B4-BE49-F238E27FC236}">
                <a16:creationId xmlns:a16="http://schemas.microsoft.com/office/drawing/2014/main" id="{C975F065-F779-4625-A838-74E4F26A0676}"/>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6795621" y="2810574"/>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1038" name="Picture 14" descr="Free men individual group vector">
            <a:extLst>
              <a:ext uri="{FF2B5EF4-FFF2-40B4-BE49-F238E27FC236}">
                <a16:creationId xmlns:a16="http://schemas.microsoft.com/office/drawing/2014/main" id="{1FEF3F0F-B294-4553-BFC9-4A9A14618C81}"/>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rcRect l="19701" t="-4574" b="1"/>
          <a:stretch/>
        </p:blipFill>
        <p:spPr bwMode="auto">
          <a:xfrm>
            <a:off x="6894662" y="2920757"/>
            <a:ext cx="947148" cy="89812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Free flag great britain queen vector">
            <a:extLst>
              <a:ext uri="{FF2B5EF4-FFF2-40B4-BE49-F238E27FC236}">
                <a16:creationId xmlns:a16="http://schemas.microsoft.com/office/drawing/2014/main" id="{6AE5EFAE-EA39-498B-AA43-E94A07D59BD8}"/>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7482564" y="1137156"/>
            <a:ext cx="1159806" cy="1200543"/>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862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5" name="Picture 54">
            <a:extLst>
              <a:ext uri="{FF2B5EF4-FFF2-40B4-BE49-F238E27FC236}">
                <a16:creationId xmlns:a16="http://schemas.microsoft.com/office/drawing/2014/main" id="{0F014570-8F01-4FAC-B7FF-85FF203069D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4" name="Rectangle 3">
            <a:extLst>
              <a:ext uri="{FF2B5EF4-FFF2-40B4-BE49-F238E27FC236}">
                <a16:creationId xmlns:a16="http://schemas.microsoft.com/office/drawing/2014/main" id="{7EDA48A5-2705-7BD1-E1CF-935FF36DE57E}"/>
              </a:ext>
            </a:extLst>
          </p:cNvPr>
          <p:cNvSpPr/>
          <p:nvPr/>
        </p:nvSpPr>
        <p:spPr>
          <a:xfrm>
            <a:off x="332237" y="484294"/>
            <a:ext cx="8471313" cy="4354028"/>
          </a:xfrm>
          <a:prstGeom prst="rect">
            <a:avLst/>
          </a:prstGeom>
          <a:solidFill>
            <a:srgbClr val="FFFBEF">
              <a:alpha val="97000"/>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Google Shape;54;p13">
            <a:extLst>
              <a:ext uri="{FF2B5EF4-FFF2-40B4-BE49-F238E27FC236}">
                <a16:creationId xmlns:a16="http://schemas.microsoft.com/office/drawing/2014/main" id="{E9AE823C-BB87-30C1-FCC5-CB4BB3F0983C}"/>
              </a:ext>
            </a:extLst>
          </p:cNvPr>
          <p:cNvSpPr txBox="1">
            <a:spLocks noGrp="1"/>
          </p:cNvSpPr>
          <p:nvPr>
            <p:ph type="ctrTitle"/>
          </p:nvPr>
        </p:nvSpPr>
        <p:spPr>
          <a:xfrm>
            <a:off x="1289937" y="234853"/>
            <a:ext cx="2911467" cy="64276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600" dirty="0">
                <a:latin typeface="Geo Sans Light NWEA" panose="02000603020000020003" pitchFamily="2" charset="0"/>
              </a:rPr>
              <a:t>Protected Characteristics </a:t>
            </a:r>
            <a:endParaRPr sz="1600" dirty="0">
              <a:latin typeface="Geo Sans Light NWEA" panose="02000603020000020003" pitchFamily="2" charset="0"/>
            </a:endParaRPr>
          </a:p>
        </p:txBody>
      </p:sp>
      <p:sp>
        <p:nvSpPr>
          <p:cNvPr id="14" name="Google Shape;54;p13">
            <a:extLst>
              <a:ext uri="{FF2B5EF4-FFF2-40B4-BE49-F238E27FC236}">
                <a16:creationId xmlns:a16="http://schemas.microsoft.com/office/drawing/2014/main" id="{78C986BF-E24A-4286-ABD2-1288B5927BEE}"/>
              </a:ext>
            </a:extLst>
          </p:cNvPr>
          <p:cNvSpPr txBox="1">
            <a:spLocks/>
          </p:cNvSpPr>
          <p:nvPr/>
        </p:nvSpPr>
        <p:spPr>
          <a:xfrm>
            <a:off x="6056441" y="154026"/>
            <a:ext cx="2401148" cy="74509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GB" sz="1600" dirty="0">
                <a:latin typeface="Geo Sans Light NWEA" panose="02000603020000020003" pitchFamily="2" charset="0"/>
              </a:rPr>
              <a:t>British Values</a:t>
            </a:r>
          </a:p>
        </p:txBody>
      </p:sp>
      <p:cxnSp>
        <p:nvCxnSpPr>
          <p:cNvPr id="7" name="Straight Connector 6">
            <a:extLst>
              <a:ext uri="{FF2B5EF4-FFF2-40B4-BE49-F238E27FC236}">
                <a16:creationId xmlns:a16="http://schemas.microsoft.com/office/drawing/2014/main" id="{17C3CADE-011A-4682-A29D-F82AE82640E2}"/>
              </a:ext>
            </a:extLst>
          </p:cNvPr>
          <p:cNvCxnSpPr>
            <a:stCxn id="4" idx="0"/>
            <a:endCxn id="4" idx="2"/>
          </p:cNvCxnSpPr>
          <p:nvPr/>
        </p:nvCxnSpPr>
        <p:spPr>
          <a:xfrm>
            <a:off x="4567894" y="484294"/>
            <a:ext cx="0" cy="4354028"/>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sp>
        <p:nvSpPr>
          <p:cNvPr id="15" name="Rectangle: Rounded Corners 14">
            <a:extLst>
              <a:ext uri="{FF2B5EF4-FFF2-40B4-BE49-F238E27FC236}">
                <a16:creationId xmlns:a16="http://schemas.microsoft.com/office/drawing/2014/main" id="{8BEF2B24-41BF-4CE1-932E-18A8745ECF35}"/>
              </a:ext>
            </a:extLst>
          </p:cNvPr>
          <p:cNvSpPr/>
          <p:nvPr/>
        </p:nvSpPr>
        <p:spPr>
          <a:xfrm>
            <a:off x="842569" y="94318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Rounded Corners 17">
            <a:extLst>
              <a:ext uri="{FF2B5EF4-FFF2-40B4-BE49-F238E27FC236}">
                <a16:creationId xmlns:a16="http://schemas.microsoft.com/office/drawing/2014/main" id="{60019C65-6AE9-455A-98F1-F79CE03A391B}"/>
              </a:ext>
            </a:extLst>
          </p:cNvPr>
          <p:cNvSpPr/>
          <p:nvPr/>
        </p:nvSpPr>
        <p:spPr>
          <a:xfrm>
            <a:off x="2072923" y="94318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Rounded Corners 18">
            <a:extLst>
              <a:ext uri="{FF2B5EF4-FFF2-40B4-BE49-F238E27FC236}">
                <a16:creationId xmlns:a16="http://schemas.microsoft.com/office/drawing/2014/main" id="{28372E96-9271-43D3-80D2-66CF27243D11}"/>
              </a:ext>
            </a:extLst>
          </p:cNvPr>
          <p:cNvSpPr/>
          <p:nvPr/>
        </p:nvSpPr>
        <p:spPr>
          <a:xfrm>
            <a:off x="3276143" y="94318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66E581B0-5C57-4B2E-8E88-EF4521763CED}"/>
              </a:ext>
            </a:extLst>
          </p:cNvPr>
          <p:cNvSpPr/>
          <p:nvPr/>
        </p:nvSpPr>
        <p:spPr>
          <a:xfrm>
            <a:off x="842569" y="224182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Rounded Corners 20">
            <a:extLst>
              <a:ext uri="{FF2B5EF4-FFF2-40B4-BE49-F238E27FC236}">
                <a16:creationId xmlns:a16="http://schemas.microsoft.com/office/drawing/2014/main" id="{A86D39BC-26FB-4665-B776-4A1B7183BB99}"/>
              </a:ext>
            </a:extLst>
          </p:cNvPr>
          <p:cNvSpPr/>
          <p:nvPr/>
        </p:nvSpPr>
        <p:spPr>
          <a:xfrm>
            <a:off x="2072923" y="224182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Rounded Corners 21">
            <a:extLst>
              <a:ext uri="{FF2B5EF4-FFF2-40B4-BE49-F238E27FC236}">
                <a16:creationId xmlns:a16="http://schemas.microsoft.com/office/drawing/2014/main" id="{2BCB4C60-4941-4414-BDF1-326F9A8B67B1}"/>
              </a:ext>
            </a:extLst>
          </p:cNvPr>
          <p:cNvSpPr/>
          <p:nvPr/>
        </p:nvSpPr>
        <p:spPr>
          <a:xfrm>
            <a:off x="3276143" y="224182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Rounded Corners 24">
            <a:extLst>
              <a:ext uri="{FF2B5EF4-FFF2-40B4-BE49-F238E27FC236}">
                <a16:creationId xmlns:a16="http://schemas.microsoft.com/office/drawing/2014/main" id="{9BE59995-E35F-444A-AB2A-7BCB963197A8}"/>
              </a:ext>
            </a:extLst>
          </p:cNvPr>
          <p:cNvSpPr/>
          <p:nvPr/>
        </p:nvSpPr>
        <p:spPr>
          <a:xfrm>
            <a:off x="842569" y="3539490"/>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Rounded Corners 25">
            <a:extLst>
              <a:ext uri="{FF2B5EF4-FFF2-40B4-BE49-F238E27FC236}">
                <a16:creationId xmlns:a16="http://schemas.microsoft.com/office/drawing/2014/main" id="{B2D4C2B4-4C00-4531-8F8A-650FCABF2DA9}"/>
              </a:ext>
            </a:extLst>
          </p:cNvPr>
          <p:cNvSpPr/>
          <p:nvPr/>
        </p:nvSpPr>
        <p:spPr>
          <a:xfrm>
            <a:off x="2072923" y="3539490"/>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Rounded Corners 26">
            <a:extLst>
              <a:ext uri="{FF2B5EF4-FFF2-40B4-BE49-F238E27FC236}">
                <a16:creationId xmlns:a16="http://schemas.microsoft.com/office/drawing/2014/main" id="{8DEE5181-3E42-4B60-9345-2D5AC6522D61}"/>
              </a:ext>
            </a:extLst>
          </p:cNvPr>
          <p:cNvSpPr/>
          <p:nvPr/>
        </p:nvSpPr>
        <p:spPr>
          <a:xfrm>
            <a:off x="3276143" y="3539490"/>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Rounded Corners 28">
            <a:extLst>
              <a:ext uri="{FF2B5EF4-FFF2-40B4-BE49-F238E27FC236}">
                <a16:creationId xmlns:a16="http://schemas.microsoft.com/office/drawing/2014/main" id="{0404F036-E505-4A88-8DE2-CFB60DF962B1}"/>
              </a:ext>
            </a:extLst>
          </p:cNvPr>
          <p:cNvSpPr/>
          <p:nvPr/>
        </p:nvSpPr>
        <p:spPr>
          <a:xfrm>
            <a:off x="4767116" y="1148558"/>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Rounded Corners 29">
            <a:extLst>
              <a:ext uri="{FF2B5EF4-FFF2-40B4-BE49-F238E27FC236}">
                <a16:creationId xmlns:a16="http://schemas.microsoft.com/office/drawing/2014/main" id="{BFB60DE6-362B-4E65-AAC7-B5975828B31E}"/>
              </a:ext>
            </a:extLst>
          </p:cNvPr>
          <p:cNvSpPr/>
          <p:nvPr/>
        </p:nvSpPr>
        <p:spPr>
          <a:xfrm>
            <a:off x="6132044" y="1141299"/>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Rounded Corners 38">
            <a:extLst>
              <a:ext uri="{FF2B5EF4-FFF2-40B4-BE49-F238E27FC236}">
                <a16:creationId xmlns:a16="http://schemas.microsoft.com/office/drawing/2014/main" id="{C1F0F2B6-C8D6-409C-BF62-B8B241A7670D}"/>
              </a:ext>
            </a:extLst>
          </p:cNvPr>
          <p:cNvSpPr/>
          <p:nvPr/>
        </p:nvSpPr>
        <p:spPr>
          <a:xfrm>
            <a:off x="5441390" y="2826349"/>
            <a:ext cx="1159807" cy="1202243"/>
          </a:xfrm>
          <a:prstGeom prst="roundRect">
            <a:avLst/>
          </a:prstGeom>
          <a:solidFill>
            <a:srgbClr val="66FF33"/>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Rounded Corners 39">
            <a:extLst>
              <a:ext uri="{FF2B5EF4-FFF2-40B4-BE49-F238E27FC236}">
                <a16:creationId xmlns:a16="http://schemas.microsoft.com/office/drawing/2014/main" id="{C27598B9-3461-46E1-8FC5-C6782DE2BB20}"/>
              </a:ext>
            </a:extLst>
          </p:cNvPr>
          <p:cNvSpPr/>
          <p:nvPr/>
        </p:nvSpPr>
        <p:spPr>
          <a:xfrm>
            <a:off x="7482564" y="1148557"/>
            <a:ext cx="1159807" cy="1202243"/>
          </a:xfrm>
          <a:prstGeom prst="roundRect">
            <a:avLst/>
          </a:prstGeom>
          <a:solidFill>
            <a:srgbClr val="66FF33"/>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Rounded Corners 41">
            <a:extLst>
              <a:ext uri="{FF2B5EF4-FFF2-40B4-BE49-F238E27FC236}">
                <a16:creationId xmlns:a16="http://schemas.microsoft.com/office/drawing/2014/main" id="{5BB39B39-1170-419D-AC4B-F40656B1C9AA}"/>
              </a:ext>
            </a:extLst>
          </p:cNvPr>
          <p:cNvSpPr/>
          <p:nvPr/>
        </p:nvSpPr>
        <p:spPr>
          <a:xfrm>
            <a:off x="6788333" y="2826349"/>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4" name="Picture 43">
            <a:extLst>
              <a:ext uri="{FF2B5EF4-FFF2-40B4-BE49-F238E27FC236}">
                <a16:creationId xmlns:a16="http://schemas.microsoft.com/office/drawing/2014/main" id="{9302DE6D-CD02-484E-A755-2930C4A23F67}"/>
              </a:ext>
            </a:extLst>
          </p:cNvPr>
          <p:cNvPicPr>
            <a:picLocks noChangeAspect="1"/>
          </p:cNvPicPr>
          <p:nvPr/>
        </p:nvPicPr>
        <p:blipFill rotWithShape="1">
          <a:blip r:embed="rId5"/>
          <a:srcRect l="16652" r="15631" b="14799"/>
          <a:stretch/>
        </p:blipFill>
        <p:spPr>
          <a:xfrm>
            <a:off x="1011440" y="1044035"/>
            <a:ext cx="556994" cy="700798"/>
          </a:xfrm>
          <a:prstGeom prst="rect">
            <a:avLst/>
          </a:prstGeom>
        </p:spPr>
      </p:pic>
      <p:sp>
        <p:nvSpPr>
          <p:cNvPr id="45" name="TextBox 44">
            <a:extLst>
              <a:ext uri="{FF2B5EF4-FFF2-40B4-BE49-F238E27FC236}">
                <a16:creationId xmlns:a16="http://schemas.microsoft.com/office/drawing/2014/main" id="{08A97751-98AC-4358-98C9-08014DD7888E}"/>
              </a:ext>
            </a:extLst>
          </p:cNvPr>
          <p:cNvSpPr txBox="1"/>
          <p:nvPr/>
        </p:nvSpPr>
        <p:spPr>
          <a:xfrm>
            <a:off x="1063831" y="1886574"/>
            <a:ext cx="555880" cy="246221"/>
          </a:xfrm>
          <a:prstGeom prst="rect">
            <a:avLst/>
          </a:prstGeom>
          <a:noFill/>
        </p:spPr>
        <p:txBody>
          <a:bodyPr wrap="square" rtlCol="0">
            <a:spAutoFit/>
          </a:bodyPr>
          <a:lstStyle/>
          <a:p>
            <a:r>
              <a:rPr lang="en-GB" sz="1000" dirty="0">
                <a:latin typeface="Geo Sans Light NWEA" panose="02000603020000020003" pitchFamily="2" charset="0"/>
              </a:rPr>
              <a:t>Age</a:t>
            </a:r>
            <a:endParaRPr lang="en-GB" sz="1000"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7F51899B-0221-4A46-9262-A100BACF1ACA}"/>
              </a:ext>
            </a:extLst>
          </p:cNvPr>
          <p:cNvSpPr txBox="1"/>
          <p:nvPr/>
        </p:nvSpPr>
        <p:spPr>
          <a:xfrm>
            <a:off x="2180309" y="1887695"/>
            <a:ext cx="821534" cy="246221"/>
          </a:xfrm>
          <a:prstGeom prst="rect">
            <a:avLst/>
          </a:prstGeom>
          <a:noFill/>
        </p:spPr>
        <p:txBody>
          <a:bodyPr wrap="square" rtlCol="0">
            <a:spAutoFit/>
          </a:bodyPr>
          <a:lstStyle/>
          <a:p>
            <a:r>
              <a:rPr lang="en-GB" sz="1000" dirty="0">
                <a:latin typeface="Geo Sans Light NWEA" panose="02000603020000020003" pitchFamily="2" charset="0"/>
              </a:rPr>
              <a:t>Disability</a:t>
            </a:r>
            <a:endParaRPr lang="en-GB" sz="1000"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3F931FA3-D371-4273-965C-A8401178B7A7}"/>
              </a:ext>
            </a:extLst>
          </p:cNvPr>
          <p:cNvSpPr txBox="1"/>
          <p:nvPr/>
        </p:nvSpPr>
        <p:spPr>
          <a:xfrm>
            <a:off x="3205884" y="1853903"/>
            <a:ext cx="1029413" cy="400110"/>
          </a:xfrm>
          <a:prstGeom prst="rect">
            <a:avLst/>
          </a:prstGeom>
          <a:noFill/>
        </p:spPr>
        <p:txBody>
          <a:bodyPr wrap="square" rtlCol="0">
            <a:spAutoFit/>
          </a:bodyPr>
          <a:lstStyle/>
          <a:p>
            <a:pPr algn="ctr"/>
            <a:r>
              <a:rPr lang="en-GB" sz="1000" dirty="0">
                <a:latin typeface="Geo Sans Light NWEA" panose="02000603020000020003" pitchFamily="2" charset="0"/>
              </a:rPr>
              <a:t>Gender </a:t>
            </a:r>
          </a:p>
          <a:p>
            <a:pPr algn="ctr"/>
            <a:r>
              <a:rPr lang="en-GB" sz="1000" dirty="0">
                <a:latin typeface="Geo Sans Light NWEA" panose="02000603020000020003" pitchFamily="2" charset="0"/>
              </a:rPr>
              <a:t>Reassignment</a:t>
            </a:r>
            <a:endParaRPr lang="en-GB" sz="1000"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F6D1EB46-EBB8-494E-BE93-663EE9D0FF86}"/>
              </a:ext>
            </a:extLst>
          </p:cNvPr>
          <p:cNvSpPr txBox="1"/>
          <p:nvPr/>
        </p:nvSpPr>
        <p:spPr>
          <a:xfrm>
            <a:off x="694674" y="3154642"/>
            <a:ext cx="1165699" cy="400110"/>
          </a:xfrm>
          <a:prstGeom prst="rect">
            <a:avLst/>
          </a:prstGeom>
          <a:noFill/>
        </p:spPr>
        <p:txBody>
          <a:bodyPr wrap="square" rtlCol="0">
            <a:spAutoFit/>
          </a:bodyPr>
          <a:lstStyle/>
          <a:p>
            <a:pPr algn="ctr"/>
            <a:r>
              <a:rPr lang="en-GB" sz="1000" dirty="0">
                <a:latin typeface="Geo Sans Light NWEA" panose="02000603020000020003" pitchFamily="2" charset="0"/>
              </a:rPr>
              <a:t>Marriage / </a:t>
            </a:r>
          </a:p>
          <a:p>
            <a:pPr algn="ctr"/>
            <a:r>
              <a:rPr lang="en-GB" sz="1000" dirty="0">
                <a:latin typeface="Geo Sans Light NWEA" panose="02000603020000020003" pitchFamily="2" charset="0"/>
              </a:rPr>
              <a:t>Civil Partnership</a:t>
            </a:r>
            <a:endParaRPr lang="en-GB" sz="1000"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4F07C82F-04FA-4B76-B51F-003B37518E14}"/>
              </a:ext>
            </a:extLst>
          </p:cNvPr>
          <p:cNvSpPr txBox="1"/>
          <p:nvPr/>
        </p:nvSpPr>
        <p:spPr>
          <a:xfrm>
            <a:off x="1954271" y="3150899"/>
            <a:ext cx="1165699" cy="400110"/>
          </a:xfrm>
          <a:prstGeom prst="rect">
            <a:avLst/>
          </a:prstGeom>
          <a:noFill/>
        </p:spPr>
        <p:txBody>
          <a:bodyPr wrap="square" rtlCol="0">
            <a:spAutoFit/>
          </a:bodyPr>
          <a:lstStyle/>
          <a:p>
            <a:pPr algn="ctr"/>
            <a:r>
              <a:rPr lang="en-GB" sz="1000" dirty="0">
                <a:latin typeface="Geo Sans Light NWEA" panose="02000603020000020003" pitchFamily="2" charset="0"/>
              </a:rPr>
              <a:t>Pregnancy / </a:t>
            </a:r>
          </a:p>
          <a:p>
            <a:pPr algn="ctr"/>
            <a:r>
              <a:rPr lang="en-GB" sz="1000" dirty="0">
                <a:latin typeface="Geo Sans Light NWEA" panose="02000603020000020003" pitchFamily="2" charset="0"/>
                <a:cs typeface="Arial" panose="020B0604020202020204" pitchFamily="34" charset="0"/>
              </a:rPr>
              <a:t>Maternity</a:t>
            </a:r>
            <a:endParaRPr lang="en-GB" sz="1000"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9092B781-CAE3-4A23-994E-DC88CBF9C109}"/>
              </a:ext>
            </a:extLst>
          </p:cNvPr>
          <p:cNvSpPr txBox="1"/>
          <p:nvPr/>
        </p:nvSpPr>
        <p:spPr>
          <a:xfrm>
            <a:off x="3155100" y="3168402"/>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Race</a:t>
            </a:r>
            <a:endParaRPr lang="en-GB" sz="1000"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B85D91AD-CD5B-4D3F-938C-AFFA750934B4}"/>
              </a:ext>
            </a:extLst>
          </p:cNvPr>
          <p:cNvSpPr txBox="1"/>
          <p:nvPr/>
        </p:nvSpPr>
        <p:spPr>
          <a:xfrm>
            <a:off x="704534" y="4472174"/>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Religion / Beliefs</a:t>
            </a:r>
            <a:endParaRPr lang="en-GB" sz="1000" dirty="0">
              <a:latin typeface="Arial" panose="020B0604020202020204" pitchFamily="34" charset="0"/>
              <a:cs typeface="Arial" panose="020B0604020202020204" pitchFamily="34" charset="0"/>
            </a:endParaRPr>
          </a:p>
        </p:txBody>
      </p:sp>
      <p:pic>
        <p:nvPicPr>
          <p:cNvPr id="64" name="Picture 63" descr="A logo of a planet earth with headphones&#10;&#10;Description automatically generated">
            <a:extLst>
              <a:ext uri="{FF2B5EF4-FFF2-40B4-BE49-F238E27FC236}">
                <a16:creationId xmlns:a16="http://schemas.microsoft.com/office/drawing/2014/main" id="{46ED795C-2746-4C71-99F4-080FA7D948E0}"/>
              </a:ext>
            </a:extLst>
          </p:cNvPr>
          <p:cNvPicPr>
            <a:picLocks noChangeAspect="1"/>
          </p:cNvPicPr>
          <p:nvPr/>
        </p:nvPicPr>
        <p:blipFill>
          <a:blip r:embed="rId6"/>
          <a:stretch>
            <a:fillRect/>
          </a:stretch>
        </p:blipFill>
        <p:spPr>
          <a:xfrm>
            <a:off x="11352" y="4158860"/>
            <a:ext cx="956537" cy="956537"/>
          </a:xfrm>
          <a:prstGeom prst="rect">
            <a:avLst/>
          </a:prstGeom>
        </p:spPr>
      </p:pic>
      <p:sp>
        <p:nvSpPr>
          <p:cNvPr id="65" name="TextBox 64">
            <a:extLst>
              <a:ext uri="{FF2B5EF4-FFF2-40B4-BE49-F238E27FC236}">
                <a16:creationId xmlns:a16="http://schemas.microsoft.com/office/drawing/2014/main" id="{C0838AF6-6253-4130-98D4-93880050549E}"/>
              </a:ext>
            </a:extLst>
          </p:cNvPr>
          <p:cNvSpPr txBox="1"/>
          <p:nvPr/>
        </p:nvSpPr>
        <p:spPr>
          <a:xfrm>
            <a:off x="1920017" y="4487818"/>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Sex / Gender</a:t>
            </a:r>
            <a:endParaRPr lang="en-GB" sz="1000" dirty="0">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C1A57383-FE77-423D-A124-6C0905696D35}"/>
              </a:ext>
            </a:extLst>
          </p:cNvPr>
          <p:cNvSpPr txBox="1"/>
          <p:nvPr/>
        </p:nvSpPr>
        <p:spPr>
          <a:xfrm>
            <a:off x="3129633" y="4514017"/>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Sexual Orientation</a:t>
            </a:r>
            <a:endParaRPr lang="en-GB" sz="1000" dirty="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E8D4395A-B14F-4BC9-B185-FD0ACABED1E9}"/>
              </a:ext>
            </a:extLst>
          </p:cNvPr>
          <p:cNvSpPr txBox="1"/>
          <p:nvPr/>
        </p:nvSpPr>
        <p:spPr>
          <a:xfrm>
            <a:off x="4916718" y="2348031"/>
            <a:ext cx="936515" cy="276999"/>
          </a:xfrm>
          <a:prstGeom prst="rect">
            <a:avLst/>
          </a:prstGeom>
          <a:noFill/>
        </p:spPr>
        <p:txBody>
          <a:bodyPr wrap="square" rtlCol="0">
            <a:spAutoFit/>
          </a:bodyPr>
          <a:lstStyle/>
          <a:p>
            <a:r>
              <a:rPr lang="en-GB" sz="1200" dirty="0">
                <a:latin typeface="Geo Sans Light NWEA" panose="02000603020000020003" pitchFamily="2" charset="0"/>
              </a:rPr>
              <a:t>Democracy</a:t>
            </a:r>
            <a:endParaRPr lang="en-GB" sz="1200" dirty="0">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1953A630-B921-41C7-8E95-C73D9486A938}"/>
              </a:ext>
            </a:extLst>
          </p:cNvPr>
          <p:cNvSpPr txBox="1"/>
          <p:nvPr/>
        </p:nvSpPr>
        <p:spPr>
          <a:xfrm>
            <a:off x="6134528" y="2354385"/>
            <a:ext cx="1209265" cy="276999"/>
          </a:xfrm>
          <a:prstGeom prst="rect">
            <a:avLst/>
          </a:prstGeom>
          <a:noFill/>
        </p:spPr>
        <p:txBody>
          <a:bodyPr wrap="square" rtlCol="0">
            <a:spAutoFit/>
          </a:bodyPr>
          <a:lstStyle/>
          <a:p>
            <a:r>
              <a:rPr lang="en-GB" sz="1200" dirty="0">
                <a:latin typeface="Geo Sans Light NWEA" panose="02000603020000020003" pitchFamily="2" charset="0"/>
              </a:rPr>
              <a:t>The Rule of Law</a:t>
            </a:r>
            <a:endParaRPr lang="en-GB" sz="1200" dirty="0">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C9195C4A-7125-4F87-BD99-1E65B0530266}"/>
              </a:ext>
            </a:extLst>
          </p:cNvPr>
          <p:cNvSpPr txBox="1"/>
          <p:nvPr/>
        </p:nvSpPr>
        <p:spPr>
          <a:xfrm>
            <a:off x="7491264" y="2350575"/>
            <a:ext cx="1209265" cy="461665"/>
          </a:xfrm>
          <a:prstGeom prst="rect">
            <a:avLst/>
          </a:prstGeom>
          <a:noFill/>
        </p:spPr>
        <p:txBody>
          <a:bodyPr wrap="square" rtlCol="0">
            <a:spAutoFit/>
          </a:bodyPr>
          <a:lstStyle/>
          <a:p>
            <a:pPr algn="ctr"/>
            <a:r>
              <a:rPr lang="en-GB" sz="1200" dirty="0">
                <a:latin typeface="Geo Sans Light NWEA" panose="02000603020000020003" pitchFamily="2" charset="0"/>
              </a:rPr>
              <a:t>Individual</a:t>
            </a:r>
          </a:p>
          <a:p>
            <a:pPr algn="ctr"/>
            <a:r>
              <a:rPr lang="en-GB" sz="1200" dirty="0">
                <a:latin typeface="Geo Sans Light NWEA" panose="02000603020000020003" pitchFamily="2" charset="0"/>
                <a:cs typeface="Arial" panose="020B0604020202020204" pitchFamily="34" charset="0"/>
              </a:rPr>
              <a:t>Liberty</a:t>
            </a:r>
            <a:endParaRPr lang="en-GB" sz="1200" dirty="0">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81B467C2-40A3-4117-A713-7E67C267B52C}"/>
              </a:ext>
            </a:extLst>
          </p:cNvPr>
          <p:cNvSpPr txBox="1"/>
          <p:nvPr/>
        </p:nvSpPr>
        <p:spPr>
          <a:xfrm>
            <a:off x="5441390" y="4030588"/>
            <a:ext cx="1209265" cy="276999"/>
          </a:xfrm>
          <a:prstGeom prst="rect">
            <a:avLst/>
          </a:prstGeom>
          <a:noFill/>
        </p:spPr>
        <p:txBody>
          <a:bodyPr wrap="square" rtlCol="0">
            <a:spAutoFit/>
          </a:bodyPr>
          <a:lstStyle/>
          <a:p>
            <a:pPr algn="ctr"/>
            <a:r>
              <a:rPr lang="en-GB" sz="1200" dirty="0">
                <a:latin typeface="Geo Sans Light NWEA" panose="02000603020000020003" pitchFamily="2" charset="0"/>
              </a:rPr>
              <a:t>Mutual Respect</a:t>
            </a:r>
            <a:endParaRPr lang="en-GB" sz="1200" dirty="0">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E637EEE6-AA17-430D-B803-BB30B6F980C5}"/>
              </a:ext>
            </a:extLst>
          </p:cNvPr>
          <p:cNvSpPr txBox="1"/>
          <p:nvPr/>
        </p:nvSpPr>
        <p:spPr>
          <a:xfrm>
            <a:off x="6815906" y="4040328"/>
            <a:ext cx="1209265" cy="276999"/>
          </a:xfrm>
          <a:prstGeom prst="rect">
            <a:avLst/>
          </a:prstGeom>
          <a:noFill/>
        </p:spPr>
        <p:txBody>
          <a:bodyPr wrap="square" rtlCol="0">
            <a:spAutoFit/>
          </a:bodyPr>
          <a:lstStyle/>
          <a:p>
            <a:pPr algn="ctr"/>
            <a:r>
              <a:rPr lang="en-GB" sz="1200" dirty="0">
                <a:latin typeface="Geo Sans Light NWEA" panose="02000603020000020003" pitchFamily="2" charset="0"/>
              </a:rPr>
              <a:t>Tolerance</a:t>
            </a:r>
            <a:endParaRPr lang="en-GB" sz="1200" dirty="0">
              <a:latin typeface="Arial" panose="020B0604020202020204" pitchFamily="34" charset="0"/>
              <a:cs typeface="Arial" panose="020B0604020202020204" pitchFamily="34" charset="0"/>
            </a:endParaRPr>
          </a:p>
        </p:txBody>
      </p:sp>
      <p:pic>
        <p:nvPicPr>
          <p:cNvPr id="74" name="Picture 73">
            <a:extLst>
              <a:ext uri="{FF2B5EF4-FFF2-40B4-BE49-F238E27FC236}">
                <a16:creationId xmlns:a16="http://schemas.microsoft.com/office/drawing/2014/main" id="{CE1D0A84-9E2A-4169-8864-294799A25AC3}"/>
              </a:ext>
            </a:extLst>
          </p:cNvPr>
          <p:cNvPicPr>
            <a:picLocks noChangeAspect="1"/>
          </p:cNvPicPr>
          <p:nvPr/>
        </p:nvPicPr>
        <p:blipFill rotWithShape="1">
          <a:blip r:embed="rId7"/>
          <a:srcRect b="13756"/>
          <a:stretch/>
        </p:blipFill>
        <p:spPr>
          <a:xfrm>
            <a:off x="2134320" y="1044035"/>
            <a:ext cx="769107" cy="663304"/>
          </a:xfrm>
          <a:prstGeom prst="rect">
            <a:avLst/>
          </a:prstGeom>
        </p:spPr>
      </p:pic>
      <p:pic>
        <p:nvPicPr>
          <p:cNvPr id="76" name="Picture 75">
            <a:extLst>
              <a:ext uri="{FF2B5EF4-FFF2-40B4-BE49-F238E27FC236}">
                <a16:creationId xmlns:a16="http://schemas.microsoft.com/office/drawing/2014/main" id="{573FD45E-73CE-400E-A678-E38EC24FB9DF}"/>
              </a:ext>
            </a:extLst>
          </p:cNvPr>
          <p:cNvPicPr>
            <a:picLocks noChangeAspect="1"/>
          </p:cNvPicPr>
          <p:nvPr/>
        </p:nvPicPr>
        <p:blipFill rotWithShape="1">
          <a:blip r:embed="rId8"/>
          <a:srcRect b="13098"/>
          <a:stretch/>
        </p:blipFill>
        <p:spPr>
          <a:xfrm>
            <a:off x="3337539" y="1084620"/>
            <a:ext cx="751197" cy="652809"/>
          </a:xfrm>
          <a:prstGeom prst="rect">
            <a:avLst/>
          </a:prstGeom>
        </p:spPr>
      </p:pic>
      <p:pic>
        <p:nvPicPr>
          <p:cNvPr id="78" name="Picture 77">
            <a:extLst>
              <a:ext uri="{FF2B5EF4-FFF2-40B4-BE49-F238E27FC236}">
                <a16:creationId xmlns:a16="http://schemas.microsoft.com/office/drawing/2014/main" id="{03EA5368-D5F9-4DF0-8B90-7AC6E8A55339}"/>
              </a:ext>
            </a:extLst>
          </p:cNvPr>
          <p:cNvPicPr>
            <a:picLocks noChangeAspect="1"/>
          </p:cNvPicPr>
          <p:nvPr/>
        </p:nvPicPr>
        <p:blipFill rotWithShape="1">
          <a:blip r:embed="rId9"/>
          <a:srcRect l="9105" t="12400" r="8491" b="23663"/>
          <a:stretch/>
        </p:blipFill>
        <p:spPr>
          <a:xfrm>
            <a:off x="923859" y="2429799"/>
            <a:ext cx="714253" cy="554180"/>
          </a:xfrm>
          <a:prstGeom prst="rect">
            <a:avLst/>
          </a:prstGeom>
        </p:spPr>
      </p:pic>
      <p:pic>
        <p:nvPicPr>
          <p:cNvPr id="80" name="Picture 79">
            <a:extLst>
              <a:ext uri="{FF2B5EF4-FFF2-40B4-BE49-F238E27FC236}">
                <a16:creationId xmlns:a16="http://schemas.microsoft.com/office/drawing/2014/main" id="{B6EF3CA2-BD08-4D80-A8FE-A323C9F84B25}"/>
              </a:ext>
            </a:extLst>
          </p:cNvPr>
          <p:cNvPicPr>
            <a:picLocks noChangeAspect="1"/>
          </p:cNvPicPr>
          <p:nvPr/>
        </p:nvPicPr>
        <p:blipFill rotWithShape="1">
          <a:blip r:embed="rId10"/>
          <a:srcRect l="29279" r="25359" b="13098"/>
          <a:stretch/>
        </p:blipFill>
        <p:spPr>
          <a:xfrm>
            <a:off x="2320541" y="2345223"/>
            <a:ext cx="378414" cy="724937"/>
          </a:xfrm>
          <a:prstGeom prst="rect">
            <a:avLst/>
          </a:prstGeom>
        </p:spPr>
      </p:pic>
      <p:pic>
        <p:nvPicPr>
          <p:cNvPr id="82" name="Picture 81">
            <a:extLst>
              <a:ext uri="{FF2B5EF4-FFF2-40B4-BE49-F238E27FC236}">
                <a16:creationId xmlns:a16="http://schemas.microsoft.com/office/drawing/2014/main" id="{181A3C26-DDDE-4064-8C5F-4533A32BB1B6}"/>
              </a:ext>
            </a:extLst>
          </p:cNvPr>
          <p:cNvPicPr>
            <a:picLocks noChangeAspect="1"/>
          </p:cNvPicPr>
          <p:nvPr/>
        </p:nvPicPr>
        <p:blipFill rotWithShape="1">
          <a:blip r:embed="rId11"/>
          <a:srcRect b="12738"/>
          <a:stretch/>
        </p:blipFill>
        <p:spPr>
          <a:xfrm>
            <a:off x="959935" y="3693163"/>
            <a:ext cx="635175" cy="554264"/>
          </a:xfrm>
          <a:prstGeom prst="rect">
            <a:avLst/>
          </a:prstGeom>
        </p:spPr>
      </p:pic>
      <p:pic>
        <p:nvPicPr>
          <p:cNvPr id="84" name="Picture 83">
            <a:extLst>
              <a:ext uri="{FF2B5EF4-FFF2-40B4-BE49-F238E27FC236}">
                <a16:creationId xmlns:a16="http://schemas.microsoft.com/office/drawing/2014/main" id="{CF430978-2087-46CC-AA68-7141AB704613}"/>
              </a:ext>
            </a:extLst>
          </p:cNvPr>
          <p:cNvPicPr>
            <a:picLocks noChangeAspect="1"/>
          </p:cNvPicPr>
          <p:nvPr/>
        </p:nvPicPr>
        <p:blipFill rotWithShape="1">
          <a:blip r:embed="rId12"/>
          <a:srcRect b="23665"/>
          <a:stretch/>
        </p:blipFill>
        <p:spPr>
          <a:xfrm>
            <a:off x="3328509" y="2391359"/>
            <a:ext cx="763360" cy="582713"/>
          </a:xfrm>
          <a:prstGeom prst="rect">
            <a:avLst/>
          </a:prstGeom>
        </p:spPr>
      </p:pic>
      <p:pic>
        <p:nvPicPr>
          <p:cNvPr id="86" name="Picture 85">
            <a:extLst>
              <a:ext uri="{FF2B5EF4-FFF2-40B4-BE49-F238E27FC236}">
                <a16:creationId xmlns:a16="http://schemas.microsoft.com/office/drawing/2014/main" id="{B90E6790-C2D3-4B4C-A33E-D0811BA6A9C6}"/>
              </a:ext>
            </a:extLst>
          </p:cNvPr>
          <p:cNvPicPr>
            <a:picLocks noChangeAspect="1"/>
          </p:cNvPicPr>
          <p:nvPr/>
        </p:nvPicPr>
        <p:blipFill rotWithShape="1">
          <a:blip r:embed="rId13"/>
          <a:srcRect b="20298"/>
          <a:stretch/>
        </p:blipFill>
        <p:spPr>
          <a:xfrm>
            <a:off x="2079889" y="3624760"/>
            <a:ext cx="823538" cy="682571"/>
          </a:xfrm>
          <a:prstGeom prst="rect">
            <a:avLst/>
          </a:prstGeom>
        </p:spPr>
      </p:pic>
      <p:pic>
        <p:nvPicPr>
          <p:cNvPr id="88" name="Picture 87">
            <a:extLst>
              <a:ext uri="{FF2B5EF4-FFF2-40B4-BE49-F238E27FC236}">
                <a16:creationId xmlns:a16="http://schemas.microsoft.com/office/drawing/2014/main" id="{5C809B26-95AC-487A-BB63-60B872FABA5E}"/>
              </a:ext>
            </a:extLst>
          </p:cNvPr>
          <p:cNvPicPr>
            <a:picLocks noChangeAspect="1"/>
          </p:cNvPicPr>
          <p:nvPr/>
        </p:nvPicPr>
        <p:blipFill rotWithShape="1">
          <a:blip r:embed="rId14"/>
          <a:srcRect t="-1" b="22966"/>
          <a:stretch/>
        </p:blipFill>
        <p:spPr>
          <a:xfrm>
            <a:off x="3238384" y="3608953"/>
            <a:ext cx="944950" cy="727933"/>
          </a:xfrm>
          <a:prstGeom prst="rect">
            <a:avLst/>
          </a:prstGeom>
        </p:spPr>
      </p:pic>
      <p:pic>
        <p:nvPicPr>
          <p:cNvPr id="50" name="Picture 2" descr="Free flag great britain queen vector">
            <a:extLst>
              <a:ext uri="{FF2B5EF4-FFF2-40B4-BE49-F238E27FC236}">
                <a16:creationId xmlns:a16="http://schemas.microsoft.com/office/drawing/2014/main" id="{3A1A5FC9-03F4-4379-95D0-3EE94D6899D5}"/>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4765613" y="1137157"/>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1030" name="Picture 6" descr="Free ballot election vote vector">
            <a:extLst>
              <a:ext uri="{FF2B5EF4-FFF2-40B4-BE49-F238E27FC236}">
                <a16:creationId xmlns:a16="http://schemas.microsoft.com/office/drawing/2014/main" id="{83F3D6F9-E119-451A-A225-8402CD3B8C6E}"/>
              </a:ext>
            </a:extLst>
          </p:cNvP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4956239" y="1284793"/>
            <a:ext cx="829964" cy="8450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hammer dish law vector">
            <a:extLst>
              <a:ext uri="{FF2B5EF4-FFF2-40B4-BE49-F238E27FC236}">
                <a16:creationId xmlns:a16="http://schemas.microsoft.com/office/drawing/2014/main" id="{2EADF36D-C177-4797-B881-EF619BBE1736}"/>
              </a:ext>
            </a:extLst>
          </p:cNvPr>
          <p:cNvPicPr>
            <a:picLocks noChangeAspect="1" noChangeArrowheads="1"/>
          </p:cNvPicPr>
          <p:nvPr/>
        </p:nvPicPr>
        <p:blipFill>
          <a:blip r:embed="rId17">
            <a:biLevel thresh="75000"/>
            <a:extLst>
              <a:ext uri="{28A0092B-C50C-407E-A947-70E740481C1C}">
                <a14:useLocalDpi xmlns:a14="http://schemas.microsoft.com/office/drawing/2010/main" val="0"/>
              </a:ext>
            </a:extLst>
          </a:blip>
          <a:srcRect/>
          <a:stretch>
            <a:fillRect/>
          </a:stretch>
        </p:blipFill>
        <p:spPr bwMode="auto">
          <a:xfrm>
            <a:off x="6284595" y="1395958"/>
            <a:ext cx="896666" cy="62066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Free flag great britain queen vector">
            <a:extLst>
              <a:ext uri="{FF2B5EF4-FFF2-40B4-BE49-F238E27FC236}">
                <a16:creationId xmlns:a16="http://schemas.microsoft.com/office/drawing/2014/main" id="{1F0B8C9D-4C52-4C8A-A6AB-5DB42B47A1B1}"/>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6125543" y="1129563"/>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1034" name="Picture 10" descr="Free dove peace flying vector">
            <a:extLst>
              <a:ext uri="{FF2B5EF4-FFF2-40B4-BE49-F238E27FC236}">
                <a16:creationId xmlns:a16="http://schemas.microsoft.com/office/drawing/2014/main" id="{48750C89-2053-4ADB-9108-22E46551FE5A}"/>
              </a:ext>
            </a:extLst>
          </p:cNvPr>
          <p:cNvPicPr>
            <a:picLocks noChangeAspect="1" noChangeArrowheads="1"/>
          </p:cNvPicPr>
          <p:nvPr/>
        </p:nvPicPr>
        <p:blipFill>
          <a:blip r:embed="rId18">
            <a:biLevel thresh="75000"/>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641443" y="1231296"/>
            <a:ext cx="767456" cy="94080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Handshake Meeting vector and picture">
            <a:extLst>
              <a:ext uri="{FF2B5EF4-FFF2-40B4-BE49-F238E27FC236}">
                <a16:creationId xmlns:a16="http://schemas.microsoft.com/office/drawing/2014/main" id="{5C4D4D32-BBA9-47C6-AE80-EC6FD276ECC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71296" y="3015065"/>
            <a:ext cx="889045" cy="7667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Free flag great britain queen vector">
            <a:extLst>
              <a:ext uri="{FF2B5EF4-FFF2-40B4-BE49-F238E27FC236}">
                <a16:creationId xmlns:a16="http://schemas.microsoft.com/office/drawing/2014/main" id="{C975F065-F779-4625-A838-74E4F26A0676}"/>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6795621" y="2810574"/>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1038" name="Picture 14" descr="Free men individual group vector">
            <a:extLst>
              <a:ext uri="{FF2B5EF4-FFF2-40B4-BE49-F238E27FC236}">
                <a16:creationId xmlns:a16="http://schemas.microsoft.com/office/drawing/2014/main" id="{1FEF3F0F-B294-4553-BFC9-4A9A14618C81}"/>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rcRect l="19701" t="-4574" b="1"/>
          <a:stretch/>
        </p:blipFill>
        <p:spPr bwMode="auto">
          <a:xfrm>
            <a:off x="6894662" y="2920757"/>
            <a:ext cx="947148" cy="89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64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Picture 2">
            <a:extLst>
              <a:ext uri="{FF2B5EF4-FFF2-40B4-BE49-F238E27FC236}">
                <a16:creationId xmlns:a16="http://schemas.microsoft.com/office/drawing/2014/main" id="{9504B5C1-84FB-EB7A-C7BE-AB8DE2152B0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7" name="Rectangle 6">
            <a:extLst>
              <a:ext uri="{FF2B5EF4-FFF2-40B4-BE49-F238E27FC236}">
                <a16:creationId xmlns:a16="http://schemas.microsoft.com/office/drawing/2014/main" id="{ECA18DA2-8736-68B5-BC4F-E5FA8F7259DF}"/>
              </a:ext>
            </a:extLst>
          </p:cNvPr>
          <p:cNvSpPr/>
          <p:nvPr/>
        </p:nvSpPr>
        <p:spPr>
          <a:xfrm>
            <a:off x="336343" y="394736"/>
            <a:ext cx="8471313" cy="4354028"/>
          </a:xfrm>
          <a:prstGeom prst="rect">
            <a:avLst/>
          </a:prstGeom>
          <a:solidFill>
            <a:srgbClr val="FFFBEF">
              <a:alpha val="96863"/>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Google Shape;54;p13">
            <a:extLst>
              <a:ext uri="{FF2B5EF4-FFF2-40B4-BE49-F238E27FC236}">
                <a16:creationId xmlns:a16="http://schemas.microsoft.com/office/drawing/2014/main" id="{E9AE823C-BB87-30C1-FCC5-CB4BB3F0983C}"/>
              </a:ext>
            </a:extLst>
          </p:cNvPr>
          <p:cNvSpPr txBox="1">
            <a:spLocks noGrp="1"/>
          </p:cNvSpPr>
          <p:nvPr>
            <p:ph type="ctrTitle"/>
          </p:nvPr>
        </p:nvSpPr>
        <p:spPr>
          <a:xfrm>
            <a:off x="3626540" y="478128"/>
            <a:ext cx="1890914" cy="74509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dirty="0">
                <a:latin typeface="Geo Sans Light NWEA" panose="02000603020000020003" pitchFamily="2" charset="0"/>
              </a:rPr>
              <a:t>Agenda</a:t>
            </a:r>
            <a:endParaRPr sz="3600" dirty="0">
              <a:latin typeface="Geo Sans Light NWEA" panose="02000603020000020003" pitchFamily="2" charset="0"/>
            </a:endParaRPr>
          </a:p>
        </p:txBody>
      </p:sp>
      <p:sp>
        <p:nvSpPr>
          <p:cNvPr id="8" name="Rectangle 7">
            <a:extLst>
              <a:ext uri="{FF2B5EF4-FFF2-40B4-BE49-F238E27FC236}">
                <a16:creationId xmlns:a16="http://schemas.microsoft.com/office/drawing/2014/main" id="{258286D3-2689-64F6-DD88-A2D81A8941BB}"/>
              </a:ext>
            </a:extLst>
          </p:cNvPr>
          <p:cNvSpPr/>
          <p:nvPr/>
        </p:nvSpPr>
        <p:spPr>
          <a:xfrm>
            <a:off x="2333846" y="1223218"/>
            <a:ext cx="4476307" cy="49973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Introducing David Bowie</a:t>
            </a:r>
          </a:p>
        </p:txBody>
      </p:sp>
      <p:sp>
        <p:nvSpPr>
          <p:cNvPr id="9" name="Rectangle 8">
            <a:extLst>
              <a:ext uri="{FF2B5EF4-FFF2-40B4-BE49-F238E27FC236}">
                <a16:creationId xmlns:a16="http://schemas.microsoft.com/office/drawing/2014/main" id="{3EAC56C9-714B-2565-A002-1A69975A12DB}"/>
              </a:ext>
            </a:extLst>
          </p:cNvPr>
          <p:cNvSpPr/>
          <p:nvPr/>
        </p:nvSpPr>
        <p:spPr>
          <a:xfrm>
            <a:off x="2333845" y="2086116"/>
            <a:ext cx="4476307" cy="49973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The Music of David Bowie</a:t>
            </a:r>
          </a:p>
        </p:txBody>
      </p:sp>
      <p:sp>
        <p:nvSpPr>
          <p:cNvPr id="10" name="Rectangle 9">
            <a:extLst>
              <a:ext uri="{FF2B5EF4-FFF2-40B4-BE49-F238E27FC236}">
                <a16:creationId xmlns:a16="http://schemas.microsoft.com/office/drawing/2014/main" id="{5BE0718E-29D8-4A58-D3B0-04F6331F673B}"/>
              </a:ext>
            </a:extLst>
          </p:cNvPr>
          <p:cNvSpPr/>
          <p:nvPr/>
        </p:nvSpPr>
        <p:spPr>
          <a:xfrm>
            <a:off x="2329739" y="3858402"/>
            <a:ext cx="4476307" cy="49973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His Message and Legacy</a:t>
            </a:r>
          </a:p>
        </p:txBody>
      </p:sp>
      <p:sp>
        <p:nvSpPr>
          <p:cNvPr id="11" name="Rectangle 10">
            <a:extLst>
              <a:ext uri="{FF2B5EF4-FFF2-40B4-BE49-F238E27FC236}">
                <a16:creationId xmlns:a16="http://schemas.microsoft.com/office/drawing/2014/main" id="{4D2251E4-E82F-212C-FDA5-7E86BDA94950}"/>
              </a:ext>
            </a:extLst>
          </p:cNvPr>
          <p:cNvSpPr/>
          <p:nvPr/>
        </p:nvSpPr>
        <p:spPr>
          <a:xfrm>
            <a:off x="2333845" y="2979104"/>
            <a:ext cx="4476307" cy="49973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Fun Facts</a:t>
            </a:r>
          </a:p>
        </p:txBody>
      </p:sp>
      <p:cxnSp>
        <p:nvCxnSpPr>
          <p:cNvPr id="12" name="Straight Arrow Connector 11">
            <a:extLst>
              <a:ext uri="{FF2B5EF4-FFF2-40B4-BE49-F238E27FC236}">
                <a16:creationId xmlns:a16="http://schemas.microsoft.com/office/drawing/2014/main" id="{4D4E7BBC-3371-7DD9-B776-54FF0745496A}"/>
              </a:ext>
            </a:extLst>
          </p:cNvPr>
          <p:cNvCxnSpPr>
            <a:cxnSpLocks/>
          </p:cNvCxnSpPr>
          <p:nvPr/>
        </p:nvCxnSpPr>
        <p:spPr>
          <a:xfrm flipH="1">
            <a:off x="4571999" y="1722948"/>
            <a:ext cx="1" cy="36316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47EB48AA-BA3F-0E58-CA81-C42DD3D183AD}"/>
              </a:ext>
            </a:extLst>
          </p:cNvPr>
          <p:cNvCxnSpPr/>
          <p:nvPr/>
        </p:nvCxnSpPr>
        <p:spPr>
          <a:xfrm flipH="1">
            <a:off x="4571997" y="2608606"/>
            <a:ext cx="1" cy="36316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B510F460-C75A-7CA7-260B-6A64701466CE}"/>
              </a:ext>
            </a:extLst>
          </p:cNvPr>
          <p:cNvCxnSpPr/>
          <p:nvPr/>
        </p:nvCxnSpPr>
        <p:spPr>
          <a:xfrm flipH="1">
            <a:off x="4571997" y="3471839"/>
            <a:ext cx="1" cy="36316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2" name="Picture 1" descr="A logo of a planet earth with headphones&#10;&#10;Description automatically generated">
            <a:extLst>
              <a:ext uri="{FF2B5EF4-FFF2-40B4-BE49-F238E27FC236}">
                <a16:creationId xmlns:a16="http://schemas.microsoft.com/office/drawing/2014/main" id="{EA27AD28-E35B-7369-4830-A4E73A8B6FDA}"/>
              </a:ext>
            </a:extLst>
          </p:cNvPr>
          <p:cNvPicPr>
            <a:picLocks noChangeAspect="1"/>
          </p:cNvPicPr>
          <p:nvPr/>
        </p:nvPicPr>
        <p:blipFill>
          <a:blip r:embed="rId5"/>
          <a:stretch>
            <a:fillRect/>
          </a:stretch>
        </p:blipFill>
        <p:spPr>
          <a:xfrm>
            <a:off x="11352" y="4158860"/>
            <a:ext cx="956537" cy="956537"/>
          </a:xfrm>
          <a:prstGeom prst="rect">
            <a:avLst/>
          </a:prstGeom>
        </p:spPr>
      </p:pic>
    </p:spTree>
    <p:extLst>
      <p:ext uri="{BB962C8B-B14F-4D97-AF65-F5344CB8AC3E}">
        <p14:creationId xmlns:p14="http://schemas.microsoft.com/office/powerpoint/2010/main" val="128399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Picture 2">
            <a:extLst>
              <a:ext uri="{FF2B5EF4-FFF2-40B4-BE49-F238E27FC236}">
                <a16:creationId xmlns:a16="http://schemas.microsoft.com/office/drawing/2014/main" id="{4C28DC43-B0E8-6277-0D00-554F68C9B4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7" name="Rectangle 6">
            <a:extLst>
              <a:ext uri="{FF2B5EF4-FFF2-40B4-BE49-F238E27FC236}">
                <a16:creationId xmlns:a16="http://schemas.microsoft.com/office/drawing/2014/main" id="{4C28D3CC-9B1D-F3CA-56A8-8A80886EEAAF}"/>
              </a:ext>
            </a:extLst>
          </p:cNvPr>
          <p:cNvSpPr/>
          <p:nvPr/>
        </p:nvSpPr>
        <p:spPr>
          <a:xfrm>
            <a:off x="336343" y="394736"/>
            <a:ext cx="8471313" cy="4354028"/>
          </a:xfrm>
          <a:prstGeom prst="rect">
            <a:avLst/>
          </a:prstGeom>
          <a:solidFill>
            <a:srgbClr val="FFFBEF">
              <a:alpha val="96863"/>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Google Shape;54;p13">
            <a:extLst>
              <a:ext uri="{FF2B5EF4-FFF2-40B4-BE49-F238E27FC236}">
                <a16:creationId xmlns:a16="http://schemas.microsoft.com/office/drawing/2014/main" id="{C0DD7BB5-662D-6593-EE07-68A8AFBC83EC}"/>
              </a:ext>
            </a:extLst>
          </p:cNvPr>
          <p:cNvSpPr txBox="1">
            <a:spLocks/>
          </p:cNvSpPr>
          <p:nvPr/>
        </p:nvSpPr>
        <p:spPr>
          <a:xfrm>
            <a:off x="806116" y="1173638"/>
            <a:ext cx="7523407" cy="3512662"/>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endParaRPr lang="en-US" sz="1800" dirty="0">
              <a:solidFill>
                <a:schemeClr val="tx1"/>
              </a:solidFill>
              <a:latin typeface="Geo Sans Light NWEA" panose="02000603020000020003" pitchFamily="2" charset="0"/>
            </a:endParaRPr>
          </a:p>
          <a:p>
            <a:pPr algn="l"/>
            <a:endParaRPr lang="en-US" sz="1800" dirty="0">
              <a:solidFill>
                <a:schemeClr val="tx1"/>
              </a:solidFill>
              <a:latin typeface="Geo Sans Light NWEA" panose="02000603020000020003" pitchFamily="2" charset="0"/>
            </a:endParaRPr>
          </a:p>
          <a:p>
            <a:pPr algn="l"/>
            <a:endParaRPr lang="en-US" sz="1800" dirty="0">
              <a:solidFill>
                <a:schemeClr val="tx1"/>
              </a:solidFill>
              <a:latin typeface="Geo Sans Light NWEA" panose="02000603020000020003" pitchFamily="2" charset="0"/>
            </a:endParaRPr>
          </a:p>
          <a:p>
            <a:pPr algn="l"/>
            <a:endParaRPr lang="en-US" sz="1800" dirty="0">
              <a:solidFill>
                <a:schemeClr val="tx1"/>
              </a:solidFill>
              <a:latin typeface="Geo Sans Light NWEA" panose="02000603020000020003" pitchFamily="2" charset="0"/>
            </a:endParaRPr>
          </a:p>
          <a:p>
            <a:pPr algn="l"/>
            <a:r>
              <a:rPr lang="en-US" sz="1800" dirty="0">
                <a:solidFill>
                  <a:schemeClr val="tx1"/>
                </a:solidFill>
                <a:latin typeface="Geo Sans Light NWEA" panose="02000603020000020003" pitchFamily="2" charset="0"/>
              </a:rPr>
              <a:t>Today, we're going to explore the amazing world of David Bowie, a talented musician, actor and artist.</a:t>
            </a:r>
          </a:p>
          <a:p>
            <a:pPr algn="l"/>
            <a:endParaRPr lang="en-US" sz="1800" dirty="0">
              <a:solidFill>
                <a:schemeClr val="tx1"/>
              </a:solidFill>
              <a:latin typeface="Geo Sans Light NWEA" panose="02000603020000020003" pitchFamily="2" charset="0"/>
            </a:endParaRPr>
          </a:p>
          <a:p>
            <a:pPr algn="l"/>
            <a:r>
              <a:rPr lang="en-US" sz="1800" dirty="0">
                <a:solidFill>
                  <a:schemeClr val="tx1"/>
                </a:solidFill>
                <a:latin typeface="Geo Sans Light NWEA" panose="02000603020000020003" pitchFamily="2" charset="0"/>
              </a:rPr>
              <a:t>David Bowie was a musician who was born in London, on January 8th, 1947 and grew up in the area of Brixton.</a:t>
            </a:r>
          </a:p>
          <a:p>
            <a:pPr algn="l"/>
            <a:endParaRPr lang="en-US" sz="1800" dirty="0">
              <a:solidFill>
                <a:schemeClr val="tx1"/>
              </a:solidFill>
              <a:latin typeface="Geo Sans Light NWEA" panose="02000603020000020003" pitchFamily="2" charset="0"/>
            </a:endParaRPr>
          </a:p>
          <a:p>
            <a:pPr algn="l"/>
            <a:r>
              <a:rPr lang="en-US" sz="1800" dirty="0">
                <a:solidFill>
                  <a:schemeClr val="tx1"/>
                </a:solidFill>
                <a:latin typeface="Geo Sans Light NWEA" panose="02000603020000020003" pitchFamily="2" charset="0"/>
              </a:rPr>
              <a:t>He was born as David Robert Jones, but he later changed his </a:t>
            </a:r>
          </a:p>
          <a:p>
            <a:pPr algn="l"/>
            <a:r>
              <a:rPr lang="en-US" sz="1800" dirty="0">
                <a:solidFill>
                  <a:schemeClr val="tx1"/>
                </a:solidFill>
                <a:latin typeface="Geo Sans Light NWEA" panose="02000603020000020003" pitchFamily="2" charset="0"/>
              </a:rPr>
              <a:t>name to David Bowie to avoid confusion with another musician. </a:t>
            </a:r>
          </a:p>
          <a:p>
            <a:pPr algn="l"/>
            <a:endParaRPr lang="en-US" sz="1800" dirty="0">
              <a:solidFill>
                <a:schemeClr val="tx1"/>
              </a:solidFill>
              <a:latin typeface="Geo Sans Light NWEA" panose="02000603020000020003" pitchFamily="2" charset="0"/>
            </a:endParaRPr>
          </a:p>
          <a:p>
            <a:pPr algn="l"/>
            <a:r>
              <a:rPr lang="en-US" sz="1800" dirty="0">
                <a:solidFill>
                  <a:schemeClr val="tx1"/>
                </a:solidFill>
                <a:latin typeface="Geo Sans Light NWEA" panose="02000603020000020003" pitchFamily="2" charset="0"/>
              </a:rPr>
              <a:t>As a child, David Bowie loved music and art. He was always </a:t>
            </a:r>
          </a:p>
          <a:p>
            <a:pPr algn="l"/>
            <a:r>
              <a:rPr lang="en-US" sz="1800" dirty="0">
                <a:solidFill>
                  <a:schemeClr val="tx1"/>
                </a:solidFill>
                <a:latin typeface="Geo Sans Light NWEA" panose="02000603020000020003" pitchFamily="2" charset="0"/>
              </a:rPr>
              <a:t>curious and loved to explore new things. He would spend hours </a:t>
            </a:r>
          </a:p>
          <a:p>
            <a:pPr algn="l"/>
            <a:r>
              <a:rPr lang="en-US" sz="1800" dirty="0">
                <a:solidFill>
                  <a:schemeClr val="tx1"/>
                </a:solidFill>
                <a:latin typeface="Geo Sans Light NWEA" panose="02000603020000020003" pitchFamily="2" charset="0"/>
              </a:rPr>
              <a:t>playing with different instruments and drawing pictures.</a:t>
            </a:r>
            <a:endParaRPr lang="en-GB" sz="1800" dirty="0">
              <a:solidFill>
                <a:schemeClr val="tx1"/>
              </a:solidFill>
              <a:latin typeface="Geo Sans Light NWEA" panose="02000603020000020003" pitchFamily="2" charset="0"/>
            </a:endParaRPr>
          </a:p>
        </p:txBody>
      </p:sp>
      <p:pic>
        <p:nvPicPr>
          <p:cNvPr id="4098" name="Picture 2" descr="Free Welcome Greeting vector and picture">
            <a:extLst>
              <a:ext uri="{FF2B5EF4-FFF2-40B4-BE49-F238E27FC236}">
                <a16:creationId xmlns:a16="http://schemas.microsoft.com/office/drawing/2014/main" id="{BC400472-0848-8FB8-768B-FE76FAB734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02953">
            <a:off x="619877" y="539750"/>
            <a:ext cx="1475320" cy="7376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BEC4706-6833-6A7B-D1F2-9B7B5227D1EA}"/>
              </a:ext>
            </a:extLst>
          </p:cNvPr>
          <p:cNvSpPr/>
          <p:nvPr/>
        </p:nvSpPr>
        <p:spPr>
          <a:xfrm>
            <a:off x="2333846" y="594268"/>
            <a:ext cx="4476307" cy="49973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Introducing David Bowie</a:t>
            </a:r>
          </a:p>
        </p:txBody>
      </p:sp>
      <p:pic>
        <p:nvPicPr>
          <p:cNvPr id="2" name="Picture 1" descr="A logo of a planet earth with headphones&#10;&#10;Description automatically generated">
            <a:extLst>
              <a:ext uri="{FF2B5EF4-FFF2-40B4-BE49-F238E27FC236}">
                <a16:creationId xmlns:a16="http://schemas.microsoft.com/office/drawing/2014/main" id="{2950BCAF-10D4-E6DC-8C6B-9023BA542268}"/>
              </a:ext>
            </a:extLst>
          </p:cNvPr>
          <p:cNvPicPr>
            <a:picLocks noChangeAspect="1"/>
          </p:cNvPicPr>
          <p:nvPr/>
        </p:nvPicPr>
        <p:blipFill>
          <a:blip r:embed="rId6"/>
          <a:stretch>
            <a:fillRect/>
          </a:stretch>
        </p:blipFill>
        <p:spPr>
          <a:xfrm>
            <a:off x="11352" y="4158860"/>
            <a:ext cx="956537" cy="956537"/>
          </a:xfrm>
          <a:prstGeom prst="rect">
            <a:avLst/>
          </a:prstGeom>
        </p:spPr>
      </p:pic>
      <p:pic>
        <p:nvPicPr>
          <p:cNvPr id="9" name="Picture 8" descr="A picture containing drawing, human face, painting, art&#10;&#10;Description automatically generated">
            <a:extLst>
              <a:ext uri="{FF2B5EF4-FFF2-40B4-BE49-F238E27FC236}">
                <a16:creationId xmlns:a16="http://schemas.microsoft.com/office/drawing/2014/main" id="{45BBC079-5A2B-47A5-86B6-2EA9BB09CAC9}"/>
              </a:ext>
            </a:extLst>
          </p:cNvPr>
          <p:cNvPicPr>
            <a:picLocks noChangeAspect="1"/>
          </p:cNvPicPr>
          <p:nvPr/>
        </p:nvPicPr>
        <p:blipFill>
          <a:blip r:embed="rId7"/>
          <a:stretch>
            <a:fillRect/>
          </a:stretch>
        </p:blipFill>
        <p:spPr>
          <a:xfrm>
            <a:off x="7348886" y="2751398"/>
            <a:ext cx="1300828" cy="1965060"/>
          </a:xfrm>
          <a:prstGeom prst="rect">
            <a:avLst/>
          </a:prstGeom>
        </p:spPr>
      </p:pic>
    </p:spTree>
    <p:extLst>
      <p:ext uri="{BB962C8B-B14F-4D97-AF65-F5344CB8AC3E}">
        <p14:creationId xmlns:p14="http://schemas.microsoft.com/office/powerpoint/2010/main" val="72405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4" end="4"/>
                                            </p:txEl>
                                          </p:spTgt>
                                        </p:tgtEl>
                                        <p:attrNameLst>
                                          <p:attrName>style.visibility</p:attrName>
                                        </p:attrNameLst>
                                      </p:cBhvr>
                                      <p:to>
                                        <p:strVal val="visible"/>
                                      </p:to>
                                    </p:set>
                                    <p:animEffect transition="in" filter="fade">
                                      <p:cBhvr>
                                        <p:cTn id="7" dur="500"/>
                                        <p:tgtEl>
                                          <p:spTgt spid="17">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6" end="6"/>
                                            </p:txEl>
                                          </p:spTgt>
                                        </p:tgtEl>
                                        <p:attrNameLst>
                                          <p:attrName>style.visibility</p:attrName>
                                        </p:attrNameLst>
                                      </p:cBhvr>
                                      <p:to>
                                        <p:strVal val="visible"/>
                                      </p:to>
                                    </p:set>
                                    <p:animEffect transition="in" filter="fade">
                                      <p:cBhvr>
                                        <p:cTn id="12" dur="500"/>
                                        <p:tgtEl>
                                          <p:spTgt spid="17">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8" end="8"/>
                                            </p:txEl>
                                          </p:spTgt>
                                        </p:tgtEl>
                                        <p:attrNameLst>
                                          <p:attrName>style.visibility</p:attrName>
                                        </p:attrNameLst>
                                      </p:cBhvr>
                                      <p:to>
                                        <p:strVal val="visible"/>
                                      </p:to>
                                    </p:set>
                                    <p:animEffect transition="in" filter="fade">
                                      <p:cBhvr>
                                        <p:cTn id="17" dur="500"/>
                                        <p:tgtEl>
                                          <p:spTgt spid="17">
                                            <p:txEl>
                                              <p:pRg st="8" end="8"/>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xEl>
                                              <p:pRg st="9" end="9"/>
                                            </p:txEl>
                                          </p:spTgt>
                                        </p:tgtEl>
                                        <p:attrNameLst>
                                          <p:attrName>style.visibility</p:attrName>
                                        </p:attrNameLst>
                                      </p:cBhvr>
                                      <p:to>
                                        <p:strVal val="visible"/>
                                      </p:to>
                                    </p:set>
                                    <p:animEffect transition="in" filter="fade">
                                      <p:cBhvr>
                                        <p:cTn id="20" dur="500"/>
                                        <p:tgtEl>
                                          <p:spTgt spid="17">
                                            <p:txEl>
                                              <p:pRg st="9" end="9"/>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xEl>
                                              <p:pRg st="11" end="11"/>
                                            </p:txEl>
                                          </p:spTgt>
                                        </p:tgtEl>
                                        <p:attrNameLst>
                                          <p:attrName>style.visibility</p:attrName>
                                        </p:attrNameLst>
                                      </p:cBhvr>
                                      <p:to>
                                        <p:strVal val="visible"/>
                                      </p:to>
                                    </p:set>
                                    <p:animEffect transition="in" filter="fade">
                                      <p:cBhvr>
                                        <p:cTn id="25" dur="500"/>
                                        <p:tgtEl>
                                          <p:spTgt spid="17">
                                            <p:txEl>
                                              <p:pRg st="11" end="1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xEl>
                                              <p:pRg st="12" end="12"/>
                                            </p:txEl>
                                          </p:spTgt>
                                        </p:tgtEl>
                                        <p:attrNameLst>
                                          <p:attrName>style.visibility</p:attrName>
                                        </p:attrNameLst>
                                      </p:cBhvr>
                                      <p:to>
                                        <p:strVal val="visible"/>
                                      </p:to>
                                    </p:set>
                                    <p:animEffect transition="in" filter="fade">
                                      <p:cBhvr>
                                        <p:cTn id="28" dur="500"/>
                                        <p:tgtEl>
                                          <p:spTgt spid="17">
                                            <p:txEl>
                                              <p:pRg st="12" end="1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xEl>
                                              <p:pRg st="13" end="13"/>
                                            </p:txEl>
                                          </p:spTgt>
                                        </p:tgtEl>
                                        <p:attrNameLst>
                                          <p:attrName>style.visibility</p:attrName>
                                        </p:attrNameLst>
                                      </p:cBhvr>
                                      <p:to>
                                        <p:strVal val="visible"/>
                                      </p:to>
                                    </p:set>
                                    <p:animEffect transition="in" filter="fade">
                                      <p:cBhvr>
                                        <p:cTn id="31" dur="500"/>
                                        <p:tgtEl>
                                          <p:spTgt spid="1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8" name="Picture 7">
            <a:extLst>
              <a:ext uri="{FF2B5EF4-FFF2-40B4-BE49-F238E27FC236}">
                <a16:creationId xmlns:a16="http://schemas.microsoft.com/office/drawing/2014/main" id="{61A954D3-4A55-FB40-33D5-EF8CF181AEC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12" name="Rectangle 11">
            <a:extLst>
              <a:ext uri="{FF2B5EF4-FFF2-40B4-BE49-F238E27FC236}">
                <a16:creationId xmlns:a16="http://schemas.microsoft.com/office/drawing/2014/main" id="{AB386E55-BAEC-4804-6401-7D7AF7F0EF0E}"/>
              </a:ext>
            </a:extLst>
          </p:cNvPr>
          <p:cNvSpPr/>
          <p:nvPr/>
        </p:nvSpPr>
        <p:spPr>
          <a:xfrm>
            <a:off x="336343" y="394736"/>
            <a:ext cx="8471313" cy="4354028"/>
          </a:xfrm>
          <a:prstGeom prst="rect">
            <a:avLst/>
          </a:prstGeom>
          <a:solidFill>
            <a:srgbClr val="FFFBEF">
              <a:alpha val="96863"/>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098" name="Picture 2" descr="Free Flag Of Jamaica Flag vector and picture">
            <a:extLst>
              <a:ext uri="{FF2B5EF4-FFF2-40B4-BE49-F238E27FC236}">
                <a16:creationId xmlns:a16="http://schemas.microsoft.com/office/drawing/2014/main" id="{C66F0194-8C1A-054A-0750-9C3975BD33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89" r="91449"/>
          <a:stretch/>
        </p:blipFill>
        <p:spPr bwMode="auto">
          <a:xfrm>
            <a:off x="6435995" y="784226"/>
            <a:ext cx="164586" cy="2953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e Flag Of Jamaica Flag vector and picture">
            <a:extLst>
              <a:ext uri="{FF2B5EF4-FFF2-40B4-BE49-F238E27FC236}">
                <a16:creationId xmlns:a16="http://schemas.microsoft.com/office/drawing/2014/main" id="{718F9448-2E37-0409-E6CD-CB8ABBC949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3895"/>
          <a:stretch/>
        </p:blipFill>
        <p:spPr bwMode="auto">
          <a:xfrm>
            <a:off x="6435995" y="3339048"/>
            <a:ext cx="1924698" cy="14360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World Map, Robinson Projection, Globe, Latitude">
            <a:extLst>
              <a:ext uri="{FF2B5EF4-FFF2-40B4-BE49-F238E27FC236}">
                <a16:creationId xmlns:a16="http://schemas.microsoft.com/office/drawing/2014/main" id="{21AA40D1-0DB0-A7B2-F3F8-8C436313A39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50881" y="661867"/>
            <a:ext cx="4732020" cy="2142490"/>
          </a:xfrm>
          <a:prstGeom prst="rect">
            <a:avLst/>
          </a:prstGeom>
          <a:noFill/>
          <a:ln>
            <a:noFill/>
          </a:ln>
        </p:spPr>
      </p:pic>
      <p:sp>
        <p:nvSpPr>
          <p:cNvPr id="9" name="Oval 8">
            <a:extLst>
              <a:ext uri="{FF2B5EF4-FFF2-40B4-BE49-F238E27FC236}">
                <a16:creationId xmlns:a16="http://schemas.microsoft.com/office/drawing/2014/main" id="{E1BC0A94-C110-96DA-7684-615004FFFC3C}"/>
              </a:ext>
            </a:extLst>
          </p:cNvPr>
          <p:cNvSpPr/>
          <p:nvPr/>
        </p:nvSpPr>
        <p:spPr>
          <a:xfrm>
            <a:off x="3188438" y="945077"/>
            <a:ext cx="185737" cy="16506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Google Shape;54;p13">
            <a:extLst>
              <a:ext uri="{FF2B5EF4-FFF2-40B4-BE49-F238E27FC236}">
                <a16:creationId xmlns:a16="http://schemas.microsoft.com/office/drawing/2014/main" id="{2384BB07-461E-37BB-8539-1809309D4B41}"/>
              </a:ext>
            </a:extLst>
          </p:cNvPr>
          <p:cNvSpPr txBox="1">
            <a:spLocks/>
          </p:cNvSpPr>
          <p:nvPr/>
        </p:nvSpPr>
        <p:spPr>
          <a:xfrm>
            <a:off x="2590801" y="2891614"/>
            <a:ext cx="2519144" cy="422174"/>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1800" b="1" dirty="0">
                <a:solidFill>
                  <a:schemeClr val="tx1"/>
                </a:solidFill>
                <a:latin typeface="Geo Sans Light NWEA" panose="02000603020000020003" pitchFamily="2" charset="0"/>
              </a:rPr>
              <a:t>Capital City (London)</a:t>
            </a:r>
          </a:p>
        </p:txBody>
      </p:sp>
      <p:sp>
        <p:nvSpPr>
          <p:cNvPr id="14" name="Google Shape;54;p13">
            <a:extLst>
              <a:ext uri="{FF2B5EF4-FFF2-40B4-BE49-F238E27FC236}">
                <a16:creationId xmlns:a16="http://schemas.microsoft.com/office/drawing/2014/main" id="{5C757AE8-0570-D277-5890-DAD2CF5CF003}"/>
              </a:ext>
            </a:extLst>
          </p:cNvPr>
          <p:cNvSpPr txBox="1">
            <a:spLocks/>
          </p:cNvSpPr>
          <p:nvPr/>
        </p:nvSpPr>
        <p:spPr>
          <a:xfrm>
            <a:off x="35828" y="2644401"/>
            <a:ext cx="2519144" cy="422174"/>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1800" b="1" dirty="0">
                <a:solidFill>
                  <a:schemeClr val="tx1"/>
                </a:solidFill>
                <a:latin typeface="Geo Sans Light NWEA" panose="02000603020000020003" pitchFamily="2" charset="0"/>
              </a:rPr>
              <a:t>United Kingdom</a:t>
            </a:r>
          </a:p>
        </p:txBody>
      </p:sp>
      <p:pic>
        <p:nvPicPr>
          <p:cNvPr id="1028" name="Picture 4" descr="Free Uk Map vector and picture">
            <a:extLst>
              <a:ext uri="{FF2B5EF4-FFF2-40B4-BE49-F238E27FC236}">
                <a16:creationId xmlns:a16="http://schemas.microsoft.com/office/drawing/2014/main" id="{B39CEADE-36DD-89E8-7002-34E8BE312DF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89766" l="401" r="87450">
                        <a14:foregroundMark x1="77036" y1="73750" x2="30841" y2="83594"/>
                        <a14:foregroundMark x1="30841" y1="83594" x2="40454" y2="43594"/>
                        <a14:foregroundMark x1="40454" y1="43594" x2="10280" y2="20469"/>
                        <a14:foregroundMark x1="10280" y1="20469" x2="19493" y2="56641"/>
                        <a14:foregroundMark x1="19493" y1="56641" x2="54206" y2="75000"/>
                        <a14:foregroundMark x1="54206" y1="75000" x2="78905" y2="77578"/>
                        <a14:foregroundMark x1="32176" y1="11172" x2="8411" y2="13906"/>
                        <a14:foregroundMark x1="12417" y1="7734" x2="13618" y2="6172"/>
                        <a14:foregroundMark x1="36048" y1="3516" x2="4406" y2="0"/>
                        <a14:foregroundMark x1="2403" y1="34766" x2="6409" y2="16250"/>
                        <a14:foregroundMark x1="57143" y1="55156" x2="63818" y2="43203"/>
                        <a14:foregroundMark x1="21629" y1="85703" x2="53939" y2="80313"/>
                        <a14:foregroundMark x1="75033" y1="63281" x2="84246" y2="50547"/>
                        <a14:foregroundMark x1="19893" y1="40703" x2="23364" y2="33281"/>
                        <a14:foregroundMark x1="35915" y1="61094" x2="35514" y2="40781"/>
                        <a14:foregroundMark x1="28972" y1="68047" x2="34179" y2="40703"/>
                        <a14:foregroundMark x1="18425" y1="73828" x2="16956" y2="51406"/>
                        <a14:foregroundMark x1="15754" y1="74766" x2="7343" y2="62891"/>
                        <a14:foregroundMark x1="20294" y1="78516" x2="15220" y2="58125"/>
                        <a14:foregroundMark x1="16422" y1="81641" x2="8812" y2="67891"/>
                        <a14:foregroundMark x1="20961" y1="80938" x2="10814" y2="61797"/>
                        <a14:foregroundMark x1="20961" y1="84531" x2="1335" y2="88672"/>
                        <a14:foregroundMark x1="19092" y1="83750" x2="2403" y2="82969"/>
                        <a14:foregroundMark x1="5207" y1="85781" x2="21896" y2="76719"/>
                        <a14:foregroundMark x1="14953" y1="83828" x2="5474" y2="79609"/>
                        <a14:foregroundMark x1="34312" y1="87344" x2="8812" y2="76094"/>
                        <a14:foregroundMark x1="14152" y1="77813" x2="5874" y2="66953"/>
                        <a14:foregroundMark x1="18024" y1="60703" x2="29773" y2="50938"/>
                        <a14:foregroundMark x1="74499" y1="74922" x2="64085" y2="50938"/>
                        <a14:foregroundMark x1="64085" y1="50938" x2="62083" y2="50234"/>
                        <a14:foregroundMark x1="81575" y1="71875" x2="79840" y2="57578"/>
                        <a14:foregroundMark x1="83979" y1="65625" x2="72497" y2="56328"/>
                        <a14:foregroundMark x1="84379" y1="65781" x2="81709" y2="58281"/>
                        <a14:foregroundMark x1="83578" y1="74531" x2="47130" y2="82656"/>
                        <a14:foregroundMark x1="82109" y1="79844" x2="43792" y2="81328"/>
                        <a14:foregroundMark x1="73031" y1="79531" x2="57543" y2="82188"/>
                        <a14:foregroundMark x1="68091" y1="79844" x2="42190" y2="84063"/>
                        <a14:foregroundMark x1="53672" y1="35859" x2="25100" y2="21953"/>
                        <a14:foregroundMark x1="51802" y1="31875" x2="30841" y2="22188"/>
                        <a14:foregroundMark x1="38852" y1="27656" x2="49800" y2="8828"/>
                        <a14:foregroundMark x1="46862" y1="14297" x2="16822" y2="6563"/>
                        <a14:foregroundMark x1="52603" y1="13438" x2="33111" y2="7656"/>
                        <a14:foregroundMark x1="50200" y1="8125" x2="44593" y2="9219"/>
                        <a14:foregroundMark x1="42590" y1="2188" x2="25100" y2="1484"/>
                        <a14:foregroundMark x1="13885" y1="2813" x2="534" y2="15859"/>
                        <a14:foregroundMark x1="22830" y1="1875" x2="40053" y2="156"/>
                        <a14:foregroundMark x1="8144" y1="38359" x2="9212" y2="31484"/>
                        <a14:foregroundMark x1="16021" y1="44922" x2="10814" y2="37422"/>
                        <a14:foregroundMark x1="54473" y1="38984" x2="46862" y2="37266"/>
                        <a14:foregroundMark x1="55407" y1="38516" x2="50200" y2="43359"/>
                        <a14:foregroundMark x1="58879" y1="42500" x2="52069" y2="45000"/>
                        <a14:foregroundMark x1="57810" y1="40156" x2="53138" y2="45156"/>
                        <a14:foregroundMark x1="67957" y1="52109" x2="62083" y2="57188"/>
                        <a14:foregroundMark x1="73031" y1="48281" x2="60748" y2="50469"/>
                        <a14:foregroundMark x1="21762" y1="89766" x2="22830" y2="85391"/>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r="2623" b="10204"/>
          <a:stretch/>
        </p:blipFill>
        <p:spPr bwMode="auto">
          <a:xfrm>
            <a:off x="5063947" y="2676136"/>
            <a:ext cx="1125251" cy="177320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61C6745F-C405-01F5-C947-1B1FB222D3E6}"/>
              </a:ext>
            </a:extLst>
          </p:cNvPr>
          <p:cNvCxnSpPr>
            <a:cxnSpLocks/>
            <a:endCxn id="9" idx="3"/>
          </p:cNvCxnSpPr>
          <p:nvPr/>
        </p:nvCxnSpPr>
        <p:spPr>
          <a:xfrm flipV="1">
            <a:off x="1295400" y="1085965"/>
            <a:ext cx="1920239" cy="152341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17" name="Picture 2" descr="Free United Kingdom Flag illustration and picture">
            <a:extLst>
              <a:ext uri="{FF2B5EF4-FFF2-40B4-BE49-F238E27FC236}">
                <a16:creationId xmlns:a16="http://schemas.microsoft.com/office/drawing/2014/main" id="{0DB9C6C4-DD91-C3D5-FB7C-4AF8DECFFF6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477"/>
          <a:stretch/>
        </p:blipFill>
        <p:spPr bwMode="auto">
          <a:xfrm>
            <a:off x="6540799" y="1011825"/>
            <a:ext cx="1895462" cy="103551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75CB5607-FAE8-88C2-8BDA-0CFFA15203D9}"/>
              </a:ext>
            </a:extLst>
          </p:cNvPr>
          <p:cNvCxnSpPr>
            <a:cxnSpLocks/>
          </p:cNvCxnSpPr>
          <p:nvPr/>
        </p:nvCxnSpPr>
        <p:spPr>
          <a:xfrm>
            <a:off x="4486657" y="3345871"/>
            <a:ext cx="1176382" cy="71121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 name="Oval 9">
            <a:extLst>
              <a:ext uri="{FF2B5EF4-FFF2-40B4-BE49-F238E27FC236}">
                <a16:creationId xmlns:a16="http://schemas.microsoft.com/office/drawing/2014/main" id="{CD1EE42C-6132-B171-1EF1-709D841FC129}"/>
              </a:ext>
            </a:extLst>
          </p:cNvPr>
          <p:cNvSpPr/>
          <p:nvPr/>
        </p:nvSpPr>
        <p:spPr>
          <a:xfrm>
            <a:off x="5709552" y="4051654"/>
            <a:ext cx="133350" cy="111919"/>
          </a:xfrm>
          <a:prstGeom prst="ellips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0" name="Picture 6" descr="Free David Bowie Musician illustration and picture">
            <a:extLst>
              <a:ext uri="{FF2B5EF4-FFF2-40B4-BE49-F238E27FC236}">
                <a16:creationId xmlns:a16="http://schemas.microsoft.com/office/drawing/2014/main" id="{30158CC6-8B4F-565F-77CD-C0BD7BBC1A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9640" y="3280926"/>
            <a:ext cx="2417764" cy="140537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of a planet earth with headphones&#10;&#10;Description automatically generated">
            <a:extLst>
              <a:ext uri="{FF2B5EF4-FFF2-40B4-BE49-F238E27FC236}">
                <a16:creationId xmlns:a16="http://schemas.microsoft.com/office/drawing/2014/main" id="{3D10E23C-2EB3-C58B-162B-4DD157391826}"/>
              </a:ext>
            </a:extLst>
          </p:cNvPr>
          <p:cNvPicPr>
            <a:picLocks noChangeAspect="1"/>
          </p:cNvPicPr>
          <p:nvPr/>
        </p:nvPicPr>
        <p:blipFill>
          <a:blip r:embed="rId11"/>
          <a:stretch>
            <a:fillRect/>
          </a:stretch>
        </p:blipFill>
        <p:spPr>
          <a:xfrm>
            <a:off x="11352" y="4158860"/>
            <a:ext cx="956537" cy="956537"/>
          </a:xfrm>
          <a:prstGeom prst="rect">
            <a:avLst/>
          </a:prstGeom>
        </p:spPr>
      </p:pic>
      <p:pic>
        <p:nvPicPr>
          <p:cNvPr id="18" name="Picture 17" descr="A picture containing drawing, human face, painting, art&#10;&#10;Description automatically generated">
            <a:extLst>
              <a:ext uri="{FF2B5EF4-FFF2-40B4-BE49-F238E27FC236}">
                <a16:creationId xmlns:a16="http://schemas.microsoft.com/office/drawing/2014/main" id="{9753AD42-E858-46FD-93C4-194F873811E4}"/>
              </a:ext>
            </a:extLst>
          </p:cNvPr>
          <p:cNvPicPr>
            <a:picLocks noChangeAspect="1"/>
          </p:cNvPicPr>
          <p:nvPr/>
        </p:nvPicPr>
        <p:blipFill>
          <a:blip r:embed="rId12"/>
          <a:stretch>
            <a:fillRect/>
          </a:stretch>
        </p:blipFill>
        <p:spPr>
          <a:xfrm>
            <a:off x="7348886" y="2751398"/>
            <a:ext cx="1300828" cy="1965060"/>
          </a:xfrm>
          <a:prstGeom prst="rect">
            <a:avLst/>
          </a:prstGeom>
        </p:spPr>
      </p:pic>
    </p:spTree>
    <p:extLst>
      <p:ext uri="{BB962C8B-B14F-4D97-AF65-F5344CB8AC3E}">
        <p14:creationId xmlns:p14="http://schemas.microsoft.com/office/powerpoint/2010/main" val="3042853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 name="Picture 4">
            <a:extLst>
              <a:ext uri="{FF2B5EF4-FFF2-40B4-BE49-F238E27FC236}">
                <a16:creationId xmlns:a16="http://schemas.microsoft.com/office/drawing/2014/main" id="{0FAB7685-F7ED-D20C-C92F-F457D8C17CC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7" name="Rectangle 6">
            <a:extLst>
              <a:ext uri="{FF2B5EF4-FFF2-40B4-BE49-F238E27FC236}">
                <a16:creationId xmlns:a16="http://schemas.microsoft.com/office/drawing/2014/main" id="{1F618C99-5A3C-A46A-3064-9E67C4B2FC83}"/>
              </a:ext>
            </a:extLst>
          </p:cNvPr>
          <p:cNvSpPr/>
          <p:nvPr/>
        </p:nvSpPr>
        <p:spPr>
          <a:xfrm>
            <a:off x="336343" y="394736"/>
            <a:ext cx="8471313" cy="4354028"/>
          </a:xfrm>
          <a:prstGeom prst="rect">
            <a:avLst/>
          </a:prstGeom>
          <a:solidFill>
            <a:srgbClr val="FFFBEF">
              <a:alpha val="96863"/>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2" descr="Free Flag Of Jamaica Flag vector and picture">
            <a:extLst>
              <a:ext uri="{FF2B5EF4-FFF2-40B4-BE49-F238E27FC236}">
                <a16:creationId xmlns:a16="http://schemas.microsoft.com/office/drawing/2014/main" id="{CC625B43-7927-1C7E-0F51-4E61BB92A6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89" r="91449"/>
          <a:stretch/>
        </p:blipFill>
        <p:spPr bwMode="auto">
          <a:xfrm>
            <a:off x="6435995" y="784226"/>
            <a:ext cx="164586" cy="29539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Flag Of Jamaica Flag vector and picture">
            <a:extLst>
              <a:ext uri="{FF2B5EF4-FFF2-40B4-BE49-F238E27FC236}">
                <a16:creationId xmlns:a16="http://schemas.microsoft.com/office/drawing/2014/main" id="{A8C87E0C-61E3-0156-B4E5-F1551783BC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3895"/>
          <a:stretch/>
        </p:blipFill>
        <p:spPr bwMode="auto">
          <a:xfrm>
            <a:off x="6435995" y="3326363"/>
            <a:ext cx="1924698" cy="14360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United Kingdom Flag illustration and picture">
            <a:extLst>
              <a:ext uri="{FF2B5EF4-FFF2-40B4-BE49-F238E27FC236}">
                <a16:creationId xmlns:a16="http://schemas.microsoft.com/office/drawing/2014/main" id="{1EDC24FB-77FD-ED6C-A496-68ADA649B32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477"/>
          <a:stretch/>
        </p:blipFill>
        <p:spPr bwMode="auto">
          <a:xfrm>
            <a:off x="6540799" y="1011825"/>
            <a:ext cx="1895462" cy="103551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Road Street photo and picture">
            <a:extLst>
              <a:ext uri="{FF2B5EF4-FFF2-40B4-BE49-F238E27FC236}">
                <a16:creationId xmlns:a16="http://schemas.microsoft.com/office/drawing/2014/main" id="{0B5B61F6-C1F1-89E5-DD61-4F3CC5D0173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092071" y="1327928"/>
            <a:ext cx="1976635" cy="2966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Free Tower Bridge Bridge photo and picture">
            <a:extLst>
              <a:ext uri="{FF2B5EF4-FFF2-40B4-BE49-F238E27FC236}">
                <a16:creationId xmlns:a16="http://schemas.microsoft.com/office/drawing/2014/main" id="{1EFDE05E-3004-9FB6-442A-6BB12063D6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739" y="835394"/>
            <a:ext cx="2078710" cy="1388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Free Subway Metro photo and picture">
            <a:extLst>
              <a:ext uri="{FF2B5EF4-FFF2-40B4-BE49-F238E27FC236}">
                <a16:creationId xmlns:a16="http://schemas.microsoft.com/office/drawing/2014/main" id="{299C1C1E-9139-D4B3-DD78-D87591D1C5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5021" y="1416252"/>
            <a:ext cx="2114651" cy="1400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6" name="Picture 8" descr="Free London Parade photo and picture">
            <a:extLst>
              <a:ext uri="{FF2B5EF4-FFF2-40B4-BE49-F238E27FC236}">
                <a16:creationId xmlns:a16="http://schemas.microsoft.com/office/drawing/2014/main" id="{E9CAD409-9607-6AA2-86BB-257150CA10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1990" y="2536900"/>
            <a:ext cx="2215792" cy="14747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8" name="Picture 10" descr="Free Architecture City photo and picture">
            <a:extLst>
              <a:ext uri="{FF2B5EF4-FFF2-40B4-BE49-F238E27FC236}">
                <a16:creationId xmlns:a16="http://schemas.microsoft.com/office/drawing/2014/main" id="{15C27CA2-4038-A635-5619-DCEA26D6B5D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95021" y="3148425"/>
            <a:ext cx="2154346" cy="1435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descr="A logo of a planet earth with headphones&#10;&#10;Description automatically generated">
            <a:extLst>
              <a:ext uri="{FF2B5EF4-FFF2-40B4-BE49-F238E27FC236}">
                <a16:creationId xmlns:a16="http://schemas.microsoft.com/office/drawing/2014/main" id="{4EE4A84B-CD27-B38B-F198-7113FE55ADEC}"/>
              </a:ext>
            </a:extLst>
          </p:cNvPr>
          <p:cNvPicPr>
            <a:picLocks noChangeAspect="1"/>
          </p:cNvPicPr>
          <p:nvPr/>
        </p:nvPicPr>
        <p:blipFill>
          <a:blip r:embed="rId13"/>
          <a:stretch>
            <a:fillRect/>
          </a:stretch>
        </p:blipFill>
        <p:spPr>
          <a:xfrm>
            <a:off x="11352" y="4158860"/>
            <a:ext cx="956537" cy="956537"/>
          </a:xfrm>
          <a:prstGeom prst="rect">
            <a:avLst/>
          </a:prstGeom>
        </p:spPr>
      </p:pic>
      <p:pic>
        <p:nvPicPr>
          <p:cNvPr id="14" name="Picture 13" descr="A picture containing drawing, human face, painting, art&#10;&#10;Description automatically generated">
            <a:extLst>
              <a:ext uri="{FF2B5EF4-FFF2-40B4-BE49-F238E27FC236}">
                <a16:creationId xmlns:a16="http://schemas.microsoft.com/office/drawing/2014/main" id="{AAC8BEB9-A6F9-4EEB-A275-7F1AD552A55C}"/>
              </a:ext>
            </a:extLst>
          </p:cNvPr>
          <p:cNvPicPr>
            <a:picLocks noChangeAspect="1"/>
          </p:cNvPicPr>
          <p:nvPr/>
        </p:nvPicPr>
        <p:blipFill>
          <a:blip r:embed="rId14"/>
          <a:stretch>
            <a:fillRect/>
          </a:stretch>
        </p:blipFill>
        <p:spPr>
          <a:xfrm>
            <a:off x="7348886" y="2751398"/>
            <a:ext cx="1300828" cy="1965060"/>
          </a:xfrm>
          <a:prstGeom prst="rect">
            <a:avLst/>
          </a:prstGeom>
        </p:spPr>
      </p:pic>
    </p:spTree>
    <p:extLst>
      <p:ext uri="{BB962C8B-B14F-4D97-AF65-F5344CB8AC3E}">
        <p14:creationId xmlns:p14="http://schemas.microsoft.com/office/powerpoint/2010/main" val="198519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fade">
                                      <p:cBhvr>
                                        <p:cTn id="17" dur="500"/>
                                        <p:tgtEl>
                                          <p:spTgt spid="20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8"/>
                                        </p:tgtEl>
                                        <p:attrNameLst>
                                          <p:attrName>style.visibility</p:attrName>
                                        </p:attrNameLst>
                                      </p:cBhvr>
                                      <p:to>
                                        <p:strVal val="visible"/>
                                      </p:to>
                                    </p:set>
                                    <p:animEffect transition="in" filter="fade">
                                      <p:cBhvr>
                                        <p:cTn id="22" dur="500"/>
                                        <p:tgtEl>
                                          <p:spTgt spid="20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7" name="Picture 6">
            <a:extLst>
              <a:ext uri="{FF2B5EF4-FFF2-40B4-BE49-F238E27FC236}">
                <a16:creationId xmlns:a16="http://schemas.microsoft.com/office/drawing/2014/main" id="{78298885-4254-663B-5ED4-45F3F3210D0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9" name="Rectangle 8">
            <a:extLst>
              <a:ext uri="{FF2B5EF4-FFF2-40B4-BE49-F238E27FC236}">
                <a16:creationId xmlns:a16="http://schemas.microsoft.com/office/drawing/2014/main" id="{DE8A8638-8A2D-8811-2D4F-BF70E207D0E7}"/>
              </a:ext>
            </a:extLst>
          </p:cNvPr>
          <p:cNvSpPr/>
          <p:nvPr/>
        </p:nvSpPr>
        <p:spPr>
          <a:xfrm>
            <a:off x="336343" y="394736"/>
            <a:ext cx="8471313" cy="4354028"/>
          </a:xfrm>
          <a:prstGeom prst="rect">
            <a:avLst/>
          </a:prstGeom>
          <a:solidFill>
            <a:srgbClr val="FFFBEF">
              <a:alpha val="96863"/>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Google Shape;54;p13">
            <a:extLst>
              <a:ext uri="{FF2B5EF4-FFF2-40B4-BE49-F238E27FC236}">
                <a16:creationId xmlns:a16="http://schemas.microsoft.com/office/drawing/2014/main" id="{C0DD7BB5-662D-6593-EE07-68A8AFBC83EC}"/>
              </a:ext>
            </a:extLst>
          </p:cNvPr>
          <p:cNvSpPr txBox="1">
            <a:spLocks/>
          </p:cNvSpPr>
          <p:nvPr/>
        </p:nvSpPr>
        <p:spPr>
          <a:xfrm>
            <a:off x="726141" y="1170854"/>
            <a:ext cx="7235595" cy="3424086"/>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US" sz="1800" dirty="0">
                <a:solidFill>
                  <a:schemeClr val="tx1"/>
                </a:solidFill>
                <a:latin typeface="Geo Sans Light NWEA" panose="02000603020000020003" pitchFamily="2" charset="0"/>
              </a:rPr>
              <a:t>Bowie was known for his ability to transform himself and create different characters through his music. From Ziggy Stardust to the Thin White Duke, he enchanted audiences with his diverse personalities.</a:t>
            </a:r>
          </a:p>
          <a:p>
            <a:pPr algn="l"/>
            <a:endParaRPr lang="en-US" sz="1800" dirty="0">
              <a:solidFill>
                <a:schemeClr val="tx1"/>
              </a:solidFill>
              <a:latin typeface="Geo Sans Light NWEA" panose="02000603020000020003" pitchFamily="2" charset="0"/>
            </a:endParaRPr>
          </a:p>
          <a:p>
            <a:pPr algn="l"/>
            <a:r>
              <a:rPr lang="en-US" sz="1800" dirty="0">
                <a:solidFill>
                  <a:schemeClr val="tx1"/>
                </a:solidFill>
                <a:latin typeface="Geo Sans Light NWEA" panose="02000603020000020003" pitchFamily="2" charset="0"/>
              </a:rPr>
              <a:t>One of Bowie's most famous songs is "Space Oddity," </a:t>
            </a:r>
          </a:p>
          <a:p>
            <a:pPr algn="l"/>
            <a:r>
              <a:rPr lang="en-US" sz="1800" dirty="0">
                <a:solidFill>
                  <a:schemeClr val="tx1"/>
                </a:solidFill>
                <a:latin typeface="Geo Sans Light NWEA" panose="02000603020000020003" pitchFamily="2" charset="0"/>
              </a:rPr>
              <a:t>which tells the story of an astronaut named Major </a:t>
            </a:r>
          </a:p>
          <a:p>
            <a:pPr algn="l"/>
            <a:r>
              <a:rPr lang="en-US" sz="1800" dirty="0">
                <a:solidFill>
                  <a:schemeClr val="tx1"/>
                </a:solidFill>
                <a:latin typeface="Geo Sans Light NWEA" panose="02000603020000020003" pitchFamily="2" charset="0"/>
              </a:rPr>
              <a:t>Tom. It captured the imaginations of people around </a:t>
            </a:r>
          </a:p>
          <a:p>
            <a:pPr algn="l"/>
            <a:r>
              <a:rPr lang="en-US" sz="1800" dirty="0">
                <a:solidFill>
                  <a:schemeClr val="tx1"/>
                </a:solidFill>
                <a:latin typeface="Geo Sans Light NWEA" panose="02000603020000020003" pitchFamily="2" charset="0"/>
              </a:rPr>
              <a:t>the world during the Space Race and moon landings of 1969.</a:t>
            </a:r>
          </a:p>
          <a:p>
            <a:pPr algn="l"/>
            <a:endParaRPr lang="en-US" sz="1800" dirty="0">
              <a:solidFill>
                <a:schemeClr val="tx1"/>
              </a:solidFill>
              <a:latin typeface="Geo Sans Light NWEA" panose="02000603020000020003" pitchFamily="2" charset="0"/>
            </a:endParaRPr>
          </a:p>
          <a:p>
            <a:pPr algn="l"/>
            <a:r>
              <a:rPr lang="en-US" sz="1800" dirty="0">
                <a:solidFill>
                  <a:schemeClr val="tx1"/>
                </a:solidFill>
                <a:latin typeface="Geo Sans Light NWEA" panose="02000603020000020003" pitchFamily="2" charset="0"/>
              </a:rPr>
              <a:t>Bowie was a trendsetter in the world of fashion. He experimented </a:t>
            </a:r>
          </a:p>
          <a:p>
            <a:pPr algn="l"/>
            <a:r>
              <a:rPr lang="en-US" sz="1800" dirty="0">
                <a:solidFill>
                  <a:schemeClr val="tx1"/>
                </a:solidFill>
                <a:latin typeface="Geo Sans Light NWEA" panose="02000603020000020003" pitchFamily="2" charset="0"/>
              </a:rPr>
              <a:t>with bold and eccentric outfits, inspiring generations of artists and </a:t>
            </a:r>
          </a:p>
          <a:p>
            <a:pPr algn="l"/>
            <a:r>
              <a:rPr lang="en-US" sz="1800" dirty="0">
                <a:solidFill>
                  <a:schemeClr val="tx1"/>
                </a:solidFill>
                <a:latin typeface="Geo Sans Light NWEA" panose="02000603020000020003" pitchFamily="2" charset="0"/>
              </a:rPr>
              <a:t>fashion enthusiasts.</a:t>
            </a:r>
          </a:p>
        </p:txBody>
      </p:sp>
      <p:pic>
        <p:nvPicPr>
          <p:cNvPr id="9218" name="Picture 2" descr="Free Podcast Popular vector and picture">
            <a:hlinkClick r:id="rId5"/>
            <a:extLst>
              <a:ext uri="{FF2B5EF4-FFF2-40B4-BE49-F238E27FC236}">
                <a16:creationId xmlns:a16="http://schemas.microsoft.com/office/drawing/2014/main" id="{5EC7EC82-3AF0-68DE-9D34-C9AD667CDB7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5556" y1="19444" x2="52778" y2="20972"/>
                        <a14:foregroundMark x1="52778" y1="20972" x2="69167" y2="42500"/>
                        <a14:foregroundMark x1="69167" y1="42500" x2="53472" y2="70139"/>
                        <a14:foregroundMark x1="53472" y1="70139" x2="31944" y2="54583"/>
                        <a14:foregroundMark x1="31944" y1="54583" x2="37361" y2="19167"/>
                        <a14:foregroundMark x1="57222" y1="36944" x2="47222" y2="62222"/>
                        <a14:foregroundMark x1="49028" y1="31806" x2="53056" y2="66944"/>
                        <a14:foregroundMark x1="46667" y1="32778" x2="46250" y2="58611"/>
                        <a14:foregroundMark x1="46250" y1="58611" x2="57222" y2="17361"/>
                        <a14:foregroundMark x1="57222" y1="17361" x2="66389" y2="42083"/>
                        <a14:foregroundMark x1="60278" y1="32500" x2="50694" y2="33333"/>
                        <a14:foregroundMark x1="50694" y1="33333" x2="63611" y2="30278"/>
                        <a14:foregroundMark x1="63611" y1="30278" x2="66667" y2="33194"/>
                        <a14:foregroundMark x1="51111" y1="26389" x2="60972" y2="32917"/>
                        <a14:foregroundMark x1="60972" y1="32917" x2="64306" y2="38611"/>
                        <a14:foregroundMark x1="37639" y1="49583" x2="44306" y2="58194"/>
                        <a14:foregroundMark x1="44306" y1="58194" x2="59444" y2="57917"/>
                        <a14:foregroundMark x1="59444" y1="57917" x2="62639" y2="53056"/>
                        <a14:foregroundMark x1="58194" y1="47500" x2="59306" y2="31528"/>
                        <a14:foregroundMark x1="68750" y1="46250" x2="66111" y2="37361"/>
                      </a14:backgroundRemoval>
                    </a14:imgEffect>
                  </a14:imgLayer>
                </a14:imgProps>
              </a:ext>
              <a:ext uri="{28A0092B-C50C-407E-A947-70E740481C1C}">
                <a14:useLocalDpi xmlns:a14="http://schemas.microsoft.com/office/drawing/2010/main" val="0"/>
              </a:ext>
            </a:extLst>
          </a:blip>
          <a:srcRect/>
          <a:stretch>
            <a:fillRect/>
          </a:stretch>
        </p:blipFill>
        <p:spPr bwMode="auto">
          <a:xfrm>
            <a:off x="6030838" y="1829506"/>
            <a:ext cx="1152561" cy="1152561"/>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54;p13">
            <a:extLst>
              <a:ext uri="{FF2B5EF4-FFF2-40B4-BE49-F238E27FC236}">
                <a16:creationId xmlns:a16="http://schemas.microsoft.com/office/drawing/2014/main" id="{0BE49C11-BF36-F1FB-AE46-37D6A1AF9369}"/>
              </a:ext>
            </a:extLst>
          </p:cNvPr>
          <p:cNvSpPr txBox="1">
            <a:spLocks/>
          </p:cNvSpPr>
          <p:nvPr/>
        </p:nvSpPr>
        <p:spPr>
          <a:xfrm>
            <a:off x="6779125" y="1841645"/>
            <a:ext cx="1564801" cy="774694"/>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sz="1400" b="1" dirty="0">
                <a:solidFill>
                  <a:schemeClr val="accent4">
                    <a:lumMod val="75000"/>
                  </a:schemeClr>
                </a:solidFill>
                <a:latin typeface="Geo Sans Light NWEA" panose="02000603020000020003" pitchFamily="2" charset="0"/>
              </a:rPr>
              <a:t>Click to play </a:t>
            </a:r>
          </a:p>
          <a:p>
            <a:r>
              <a:rPr lang="en-US" sz="1400" b="1" dirty="0">
                <a:solidFill>
                  <a:schemeClr val="accent4">
                    <a:lumMod val="75000"/>
                  </a:schemeClr>
                </a:solidFill>
                <a:latin typeface="Geo Sans Light NWEA" panose="02000603020000020003" pitchFamily="2" charset="0"/>
              </a:rPr>
              <a:t>on YouTube</a:t>
            </a:r>
          </a:p>
          <a:p>
            <a:r>
              <a:rPr lang="en-US" sz="1400" b="1" dirty="0">
                <a:solidFill>
                  <a:schemeClr val="accent4">
                    <a:lumMod val="75000"/>
                  </a:schemeClr>
                </a:solidFill>
                <a:latin typeface="Geo Sans Light NWEA" panose="02000603020000020003" pitchFamily="2" charset="0"/>
              </a:rPr>
              <a:t>(</a:t>
            </a:r>
            <a:r>
              <a:rPr lang="en-US" sz="1400" b="1" dirty="0">
                <a:solidFill>
                  <a:schemeClr val="accent4">
                    <a:lumMod val="75000"/>
                  </a:schemeClr>
                </a:solidFill>
                <a:latin typeface="Geo Sans Light NWEA" panose="02000603020000020003" pitchFamily="2" charset="0"/>
                <a:hlinkClick r:id="rId8"/>
              </a:rPr>
              <a:t>No Ads</a:t>
            </a:r>
            <a:r>
              <a:rPr lang="en-US" sz="1400" b="1" dirty="0">
                <a:solidFill>
                  <a:schemeClr val="accent4">
                    <a:lumMod val="75000"/>
                  </a:schemeClr>
                </a:solidFill>
                <a:latin typeface="Geo Sans Light NWEA" panose="02000603020000020003" pitchFamily="2" charset="0"/>
              </a:rPr>
              <a:t>)</a:t>
            </a:r>
            <a:endParaRPr lang="en-GB" sz="1400" b="1" dirty="0">
              <a:solidFill>
                <a:schemeClr val="accent4">
                  <a:lumMod val="75000"/>
                </a:schemeClr>
              </a:solidFill>
              <a:latin typeface="Geo Sans Light NWEA" panose="02000603020000020003" pitchFamily="2" charset="0"/>
            </a:endParaRPr>
          </a:p>
        </p:txBody>
      </p:sp>
      <p:cxnSp>
        <p:nvCxnSpPr>
          <p:cNvPr id="21" name="Connector: Curved 20">
            <a:extLst>
              <a:ext uri="{FF2B5EF4-FFF2-40B4-BE49-F238E27FC236}">
                <a16:creationId xmlns:a16="http://schemas.microsoft.com/office/drawing/2014/main" id="{B6FB8D4A-F809-A1EF-FB6D-1DDA798DDEBF}"/>
              </a:ext>
            </a:extLst>
          </p:cNvPr>
          <p:cNvCxnSpPr>
            <a:cxnSpLocks/>
            <a:stCxn id="5" idx="2"/>
          </p:cNvCxnSpPr>
          <p:nvPr/>
        </p:nvCxnSpPr>
        <p:spPr>
          <a:xfrm rot="5400000">
            <a:off x="7262425" y="2471062"/>
            <a:ext cx="153825" cy="444378"/>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4B46607-D1CA-FBCF-ED0B-61025338AF1F}"/>
              </a:ext>
            </a:extLst>
          </p:cNvPr>
          <p:cNvSpPr/>
          <p:nvPr/>
        </p:nvSpPr>
        <p:spPr>
          <a:xfrm>
            <a:off x="2333845" y="594574"/>
            <a:ext cx="4476307" cy="49973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The Music of David Bowie</a:t>
            </a:r>
          </a:p>
        </p:txBody>
      </p:sp>
      <p:pic>
        <p:nvPicPr>
          <p:cNvPr id="3" name="Picture 2" descr="A logo of a planet earth with headphones&#10;&#10;Description automatically generated">
            <a:extLst>
              <a:ext uri="{FF2B5EF4-FFF2-40B4-BE49-F238E27FC236}">
                <a16:creationId xmlns:a16="http://schemas.microsoft.com/office/drawing/2014/main" id="{F7F35E39-9B4A-8BFB-D86C-909D98257BDC}"/>
              </a:ext>
            </a:extLst>
          </p:cNvPr>
          <p:cNvPicPr>
            <a:picLocks noChangeAspect="1"/>
          </p:cNvPicPr>
          <p:nvPr/>
        </p:nvPicPr>
        <p:blipFill>
          <a:blip r:embed="rId9"/>
          <a:stretch>
            <a:fillRect/>
          </a:stretch>
        </p:blipFill>
        <p:spPr>
          <a:xfrm>
            <a:off x="11352" y="4158860"/>
            <a:ext cx="956537" cy="956537"/>
          </a:xfrm>
          <a:prstGeom prst="rect">
            <a:avLst/>
          </a:prstGeom>
        </p:spPr>
      </p:pic>
      <p:pic>
        <p:nvPicPr>
          <p:cNvPr id="11" name="Picture 10" descr="A picture containing drawing, human face, painting, art&#10;&#10;Description automatically generated">
            <a:extLst>
              <a:ext uri="{FF2B5EF4-FFF2-40B4-BE49-F238E27FC236}">
                <a16:creationId xmlns:a16="http://schemas.microsoft.com/office/drawing/2014/main" id="{525CAEA4-D1FD-4021-B45B-1BD2594FAD8B}"/>
              </a:ext>
            </a:extLst>
          </p:cNvPr>
          <p:cNvPicPr>
            <a:picLocks noChangeAspect="1"/>
          </p:cNvPicPr>
          <p:nvPr/>
        </p:nvPicPr>
        <p:blipFill>
          <a:blip r:embed="rId10"/>
          <a:stretch>
            <a:fillRect/>
          </a:stretch>
        </p:blipFill>
        <p:spPr>
          <a:xfrm>
            <a:off x="7348886" y="2751398"/>
            <a:ext cx="1300828" cy="1965060"/>
          </a:xfrm>
          <a:prstGeom prst="rect">
            <a:avLst/>
          </a:prstGeom>
        </p:spPr>
      </p:pic>
    </p:spTree>
    <p:extLst>
      <p:ext uri="{BB962C8B-B14F-4D97-AF65-F5344CB8AC3E}">
        <p14:creationId xmlns:p14="http://schemas.microsoft.com/office/powerpoint/2010/main" val="207651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animEffect transition="in" filter="fade">
                                      <p:cBhvr>
                                        <p:cTn id="15" dur="500"/>
                                        <p:tgtEl>
                                          <p:spTgt spid="1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xEl>
                                              <p:pRg st="4" end="4"/>
                                            </p:txEl>
                                          </p:spTgt>
                                        </p:tgtEl>
                                        <p:attrNameLst>
                                          <p:attrName>style.visibility</p:attrName>
                                        </p:attrNameLst>
                                      </p:cBhvr>
                                      <p:to>
                                        <p:strVal val="visible"/>
                                      </p:to>
                                    </p:set>
                                    <p:animEffect transition="in" filter="fade">
                                      <p:cBhvr>
                                        <p:cTn id="18" dur="500"/>
                                        <p:tgtEl>
                                          <p:spTgt spid="17">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animEffect transition="in" filter="fade">
                                      <p:cBhvr>
                                        <p:cTn id="21" dur="500"/>
                                        <p:tgtEl>
                                          <p:spTgt spid="17">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xEl>
                                              <p:pRg st="7" end="7"/>
                                            </p:txEl>
                                          </p:spTgt>
                                        </p:tgtEl>
                                        <p:attrNameLst>
                                          <p:attrName>style.visibility</p:attrName>
                                        </p:attrNameLst>
                                      </p:cBhvr>
                                      <p:to>
                                        <p:strVal val="visible"/>
                                      </p:to>
                                    </p:set>
                                    <p:animEffect transition="in" filter="fade">
                                      <p:cBhvr>
                                        <p:cTn id="26" dur="500"/>
                                        <p:tgtEl>
                                          <p:spTgt spid="17">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xEl>
                                              <p:pRg st="8" end="8"/>
                                            </p:txEl>
                                          </p:spTgt>
                                        </p:tgtEl>
                                        <p:attrNameLst>
                                          <p:attrName>style.visibility</p:attrName>
                                        </p:attrNameLst>
                                      </p:cBhvr>
                                      <p:to>
                                        <p:strVal val="visible"/>
                                      </p:to>
                                    </p:set>
                                    <p:animEffect transition="in" filter="fade">
                                      <p:cBhvr>
                                        <p:cTn id="29" dur="500"/>
                                        <p:tgtEl>
                                          <p:spTgt spid="17">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xEl>
                                              <p:pRg st="9" end="9"/>
                                            </p:txEl>
                                          </p:spTgt>
                                        </p:tgtEl>
                                        <p:attrNameLst>
                                          <p:attrName>style.visibility</p:attrName>
                                        </p:attrNameLst>
                                      </p:cBhvr>
                                      <p:to>
                                        <p:strVal val="visible"/>
                                      </p:to>
                                    </p:set>
                                    <p:animEffect transition="in" filter="fade">
                                      <p:cBhvr>
                                        <p:cTn id="32" dur="500"/>
                                        <p:tgtEl>
                                          <p:spTgt spid="17">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9218"/>
                                        </p:tgtEl>
                                        <p:attrNameLst>
                                          <p:attrName>style.visibility</p:attrName>
                                        </p:attrNameLst>
                                      </p:cBhvr>
                                      <p:to>
                                        <p:strVal val="visible"/>
                                      </p:to>
                                    </p:set>
                                    <p:animEffect transition="in" filter="circle(in)">
                                      <p:cBhvr>
                                        <p:cTn id="37" dur="2000"/>
                                        <p:tgtEl>
                                          <p:spTgt spid="9218"/>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circle(in)">
                                      <p:cBhvr>
                                        <p:cTn id="40" dur="2000"/>
                                        <p:tgtEl>
                                          <p:spTgt spid="5"/>
                                        </p:tgtEl>
                                      </p:cBhvr>
                                    </p:animEffect>
                                  </p:childTnLst>
                                </p:cTn>
                              </p:par>
                              <p:par>
                                <p:cTn id="41" presetID="6" presetClass="entr" presetSubtype="16"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ircle(in)">
                                      <p:cBhvr>
                                        <p:cTn id="4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1406</Words>
  <Application>Microsoft Office PowerPoint</Application>
  <PresentationFormat>On-screen Show (16:9)</PresentationFormat>
  <Paragraphs>168</Paragraphs>
  <Slides>14</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Geo Sans Light NWEA</vt:lpstr>
      <vt:lpstr>Arial</vt:lpstr>
      <vt:lpstr>Simple Light</vt:lpstr>
      <vt:lpstr>PowerPoint Presentation</vt:lpstr>
      <vt:lpstr>Protected Characteristics </vt:lpstr>
      <vt:lpstr>Protected Characteristics </vt:lpstr>
      <vt:lpstr>Protected Characteristics </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Phoenix</dc:title>
  <dc:creator>Manic Street Teachers</dc:creator>
  <cp:lastModifiedBy>Matt at Manic Street Teachers</cp:lastModifiedBy>
  <cp:revision>120</cp:revision>
  <dcterms:modified xsi:type="dcterms:W3CDTF">2026-01-16T21:58:12Z</dcterms:modified>
</cp:coreProperties>
</file>